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380" r:id="rId3"/>
    <p:sldId id="441" r:id="rId4"/>
    <p:sldId id="517" r:id="rId5"/>
    <p:sldId id="382" r:id="rId6"/>
    <p:sldId id="384" r:id="rId7"/>
    <p:sldId id="385" r:id="rId9"/>
    <p:sldId id="388" r:id="rId10"/>
    <p:sldId id="390" r:id="rId11"/>
    <p:sldId id="332" r:id="rId12"/>
    <p:sldId id="394" r:id="rId13"/>
    <p:sldId id="395" r:id="rId14"/>
    <p:sldId id="396" r:id="rId15"/>
    <p:sldId id="420" r:id="rId16"/>
    <p:sldId id="397" r:id="rId17"/>
    <p:sldId id="398" r:id="rId18"/>
    <p:sldId id="400" r:id="rId19"/>
    <p:sldId id="421" r:id="rId20"/>
    <p:sldId id="401" r:id="rId21"/>
    <p:sldId id="566" r:id="rId22"/>
    <p:sldId id="567" r:id="rId23"/>
    <p:sldId id="569" r:id="rId24"/>
    <p:sldId id="404" r:id="rId25"/>
    <p:sldId id="428" r:id="rId26"/>
    <p:sldId id="552" r:id="rId27"/>
    <p:sldId id="346" r:id="rId28"/>
    <p:sldId id="431" r:id="rId29"/>
    <p:sldId id="433" r:id="rId30"/>
    <p:sldId id="570" r:id="rId31"/>
    <p:sldId id="490" r:id="rId32"/>
    <p:sldId id="488" r:id="rId33"/>
    <p:sldId id="571" r:id="rId34"/>
    <p:sldId id="439" r:id="rId35"/>
    <p:sldId id="491" r:id="rId36"/>
    <p:sldId id="317" r:id="rId3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29A63"/>
    <a:srgbClr val="339933"/>
    <a:srgbClr val="930F6D"/>
    <a:srgbClr val="009900"/>
    <a:srgbClr val="E6FEEC"/>
    <a:srgbClr val="E27D72"/>
    <a:srgbClr val="13973C"/>
    <a:srgbClr val="05DF58"/>
    <a:srgbClr val="12FA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1386" autoAdjust="0"/>
    <p:restoredTop sz="99262" autoAdjust="0"/>
  </p:normalViewPr>
  <p:slideViewPr>
    <p:cSldViewPr snapToGrid="0">
      <p:cViewPr>
        <p:scale>
          <a:sx n="66" d="100"/>
          <a:sy n="66" d="100"/>
        </p:scale>
        <p:origin x="-402" y="-150"/>
      </p:cViewPr>
      <p:guideLst>
        <p:guide orient="horz" pos="2292"/>
        <p:guide pos="38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tableStyles" Target="tableStyles.xml"/><Relationship Id="rId4" Type="http://schemas.openxmlformats.org/officeDocument/2006/relationships/slide" Target="slides/slide2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4" Type="http://schemas.openxmlformats.org/officeDocument/2006/relationships/image" Target="../media/image25.wmf"/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4" Type="http://schemas.openxmlformats.org/officeDocument/2006/relationships/image" Target="../media/image30.wmf"/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8.vml.rels><?xml version="1.0" encoding="UTF-8" standalone="yes"?>
<Relationships xmlns="http://schemas.openxmlformats.org/package/2006/relationships"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4" Type="http://schemas.openxmlformats.org/officeDocument/2006/relationships/image" Target="../media/image42.wmf"/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153E8-5717-4BD0-BFD1-B336B707537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6DF71-2955-436B-BE97-FE7E5811DAB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  <p:sp>
        <p:nvSpPr>
          <p:cNvPr id="45059" name="Rectangle 2"/>
          <p:cNvSpPr>
            <a:spLocks noRot="1" noTextEdit="1"/>
          </p:cNvSpPr>
          <p:nvPr>
            <p:ph type="sldImg"/>
          </p:nvPr>
        </p:nvSpPr>
        <p:spPr/>
      </p:sp>
      <p:sp>
        <p:nvSpPr>
          <p:cNvPr id="45060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p>
            <a:pPr lvl="0" eaLnBrk="1" hangingPunct="1"/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2049"/>
          <p:cNvSpPr/>
          <p:nvPr>
            <p:ph type="ctrTitle"/>
          </p:nvPr>
        </p:nvSpPr>
        <p:spPr>
          <a:xfrm>
            <a:off x="912284" y="1484313"/>
            <a:ext cx="10363200" cy="1470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l">
              <a:defRPr sz="3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副标题 2050"/>
          <p:cNvSpPr/>
          <p:nvPr>
            <p:ph type="subTitle" idx="1"/>
          </p:nvPr>
        </p:nvSpPr>
        <p:spPr>
          <a:xfrm>
            <a:off x="1871133" y="3429000"/>
            <a:ext cx="8534400" cy="1296988"/>
          </a:xfrm>
          <a:prstGeom prst="rect">
            <a:avLst/>
          </a:prstGeom>
          <a:noFill/>
          <a:ln w="9525">
            <a:noFill/>
          </a:ln>
        </p:spPr>
        <p:txBody>
          <a:bodyPr anchor="ctr" anchorCtr="1"/>
          <a:lstStyle>
            <a:lvl1pPr marL="0" lvl="0" indent="0" algn="l">
              <a:buNone/>
              <a:defRPr>
                <a:solidFill>
                  <a:schemeClr val="bg1"/>
                </a:solidFill>
              </a:defRPr>
            </a:lvl1pPr>
            <a:lvl2pPr marL="457200" lvl="1" indent="0" algn="ctr">
              <a:buNone/>
              <a:defRPr>
                <a:solidFill>
                  <a:schemeClr val="tx1"/>
                </a:solidFill>
              </a:defRPr>
            </a:lvl2pPr>
            <a:lvl3pPr marL="914400" lvl="2" indent="0" algn="ctr">
              <a:buNone/>
              <a:defRPr>
                <a:solidFill>
                  <a:schemeClr val="tx1"/>
                </a:solidFill>
              </a:defRPr>
            </a:lvl3pPr>
            <a:lvl4pPr marL="1371600" lvl="3" indent="0" algn="ctr">
              <a:buNone/>
              <a:defRPr>
                <a:solidFill>
                  <a:schemeClr val="tx1"/>
                </a:solidFill>
              </a:defRPr>
            </a:lvl4pPr>
            <a:lvl5pPr marL="1828800" lvl="4" indent="0" algn="ctr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052" name="日期占位符 2051"/>
          <p:cNvSpPr/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fld id="{9AEF6375-6779-44C9-8866-CE05EF4275D7}" type="datetimeFigureOut">
              <a:rPr lang="zh-CN" altLang="en-US" smtClean="0"/>
            </a:fld>
            <a:endParaRPr lang="zh-CN" altLang="en-US"/>
          </a:p>
        </p:txBody>
      </p:sp>
      <p:sp>
        <p:nvSpPr>
          <p:cNvPr id="2053" name="页脚占位符 2052"/>
          <p:cNvSpPr/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2054" name="灯片编号占位符 2053"/>
          <p:cNvSpPr/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34C4F725-C1FF-49A1-8C68-1A012119CAE2}" type="slidenum">
              <a:rPr lang="zh-CN" altLang="en-US" smtClean="0"/>
            </a:fld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92"/>
          <a:stretch>
            <a:fillRect/>
          </a:stretch>
        </p:blipFill>
        <p:spPr>
          <a:xfrm>
            <a:off x="1960096" y="0"/>
            <a:ext cx="8175677" cy="3334169"/>
          </a:xfrm>
          <a:prstGeom prst="rect">
            <a:avLst/>
          </a:prstGeom>
        </p:spPr>
      </p:pic>
      <p:cxnSp>
        <p:nvCxnSpPr>
          <p:cNvPr id="9" name="直接连接符 8"/>
          <p:cNvCxnSpPr/>
          <p:nvPr userDrawn="1"/>
        </p:nvCxnSpPr>
        <p:spPr>
          <a:xfrm>
            <a:off x="2886635" y="4108261"/>
            <a:ext cx="6418729" cy="35859"/>
          </a:xfrm>
          <a:prstGeom prst="line">
            <a:avLst/>
          </a:prstGeom>
          <a:ln w="25400">
            <a:solidFill>
              <a:schemeClr val="bg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6375-6779-44C9-8866-CE05EF4275D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4F725-C1FF-49A1-8C68-1A012119CA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50313" y="44450"/>
            <a:ext cx="2746904" cy="60817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44450"/>
            <a:ext cx="8081472" cy="60817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6375-6779-44C9-8866-CE05EF4275D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4F725-C1FF-49A1-8C68-1A012119CA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6375-6779-44C9-8866-CE05EF4275D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4F725-C1FF-49A1-8C68-1A012119CA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6375-6779-44C9-8866-CE05EF4275D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4F725-C1FF-49A1-8C68-1A012119CA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F6375-6779-44C9-8866-CE05EF4275D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4F725-C1FF-49A1-8C68-1A012119CA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3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/>
          <p:nvPr>
            <p:ph type="title"/>
          </p:nvPr>
        </p:nvSpPr>
        <p:spPr>
          <a:xfrm>
            <a:off x="624417" y="44450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/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/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fld id="{9AEF6375-6779-44C9-8866-CE05EF4275D7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29" name="页脚占位符 1028"/>
          <p:cNvSpPr/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030" name="灯片编号占位符 1029"/>
          <p:cNvSpPr/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fld id="{34C4F725-C1FF-49A1-8C68-1A012119CAE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push dir="u"/>
  </p:transition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wmf"/><Relationship Id="rId1" Type="http://schemas.openxmlformats.org/officeDocument/2006/relationships/hyperlink" Target="../&#26925;&#22278;&#30340;&#30011;&#22270;.gsp" TargetMode="Externa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wmf"/><Relationship Id="rId1" Type="http://schemas.openxmlformats.org/officeDocument/2006/relationships/control" Target="../activeX/activeX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GIF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7.wmf"/><Relationship Id="rId1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12.xml"/><Relationship Id="rId4" Type="http://schemas.openxmlformats.org/officeDocument/2006/relationships/hyperlink" Target="file:///E:\&#25968;&#23398;&#32452;&#20010;&#20154;&#26448;&#26009;\Local%20Settings\Temp\Rar$DI00.907\&#26925;&#22278;&#21450;&#20854;&#26631;&#20934;&#26041;&#31243;.gsp" TargetMode="External"/><Relationship Id="rId3" Type="http://schemas.openxmlformats.org/officeDocument/2006/relationships/oleObject" Target="../embeddings/oleObject4.bin"/><Relationship Id="rId2" Type="http://schemas.openxmlformats.org/officeDocument/2006/relationships/image" Target="../media/image20.wmf"/><Relationship Id="rId1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6.png"/><Relationship Id="rId3" Type="http://schemas.microsoft.com/office/2007/relationships/media" Target="../media/audio1.wav"/><Relationship Id="rId2" Type="http://schemas.openxmlformats.org/officeDocument/2006/relationships/audio" Target="../media/audio1.wav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wmf"/><Relationship Id="rId1" Type="http://schemas.openxmlformats.org/officeDocument/2006/relationships/oleObject" Target="../embeddings/oleObject5.bin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25.wmf"/><Relationship Id="rId7" Type="http://schemas.openxmlformats.org/officeDocument/2006/relationships/oleObject" Target="../embeddings/oleObject9.bin"/><Relationship Id="rId6" Type="http://schemas.openxmlformats.org/officeDocument/2006/relationships/image" Target="../media/image24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3.wmf"/><Relationship Id="rId3" Type="http://schemas.openxmlformats.org/officeDocument/2006/relationships/oleObject" Target="../embeddings/oleObject7.bin"/><Relationship Id="rId2" Type="http://schemas.openxmlformats.org/officeDocument/2006/relationships/image" Target="../media/image22.wmf"/><Relationship Id="rId10" Type="http://schemas.openxmlformats.org/officeDocument/2006/relationships/vmlDrawing" Target="../drawings/vmlDrawing5.vml"/><Relationship Id="rId1" Type="http://schemas.openxmlformats.org/officeDocument/2006/relationships/oleObject" Target="../embeddings/oleObject6.bin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wmf"/><Relationship Id="rId8" Type="http://schemas.openxmlformats.org/officeDocument/2006/relationships/oleObject" Target="../embeddings/oleObject13.bin"/><Relationship Id="rId7" Type="http://schemas.openxmlformats.org/officeDocument/2006/relationships/image" Target="../media/image29.wmf"/><Relationship Id="rId6" Type="http://schemas.openxmlformats.org/officeDocument/2006/relationships/oleObject" Target="../embeddings/oleObject12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1.bin"/><Relationship Id="rId3" Type="http://schemas.openxmlformats.org/officeDocument/2006/relationships/image" Target="../media/image27.wmf"/><Relationship Id="rId2" Type="http://schemas.openxmlformats.org/officeDocument/2006/relationships/oleObject" Target="../embeddings/oleObject10.bin"/><Relationship Id="rId11" Type="http://schemas.openxmlformats.org/officeDocument/2006/relationships/vmlDrawing" Target="../drawings/vmlDrawing6.v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26.wmf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7.v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32.wmf"/><Relationship Id="rId3" Type="http://schemas.openxmlformats.org/officeDocument/2006/relationships/oleObject" Target="../embeddings/oleObject15.bin"/><Relationship Id="rId2" Type="http://schemas.openxmlformats.org/officeDocument/2006/relationships/image" Target="../media/image31.wmf"/><Relationship Id="rId1" Type="http://schemas.openxmlformats.org/officeDocument/2006/relationships/oleObject" Target="../embeddings/oleObject14.bin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6.png"/><Relationship Id="rId3" Type="http://schemas.microsoft.com/office/2007/relationships/media" Target="../media/audio1.wav"/><Relationship Id="rId2" Type="http://schemas.openxmlformats.org/officeDocument/2006/relationships/audio" Target="../media/audio1.wav"/><Relationship Id="rId1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0.bin"/><Relationship Id="rId8" Type="http://schemas.openxmlformats.org/officeDocument/2006/relationships/image" Target="../media/image36.wmf"/><Relationship Id="rId7" Type="http://schemas.openxmlformats.org/officeDocument/2006/relationships/oleObject" Target="../embeddings/oleObject19.bin"/><Relationship Id="rId6" Type="http://schemas.openxmlformats.org/officeDocument/2006/relationships/image" Target="../media/image35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34.wmf"/><Relationship Id="rId3" Type="http://schemas.openxmlformats.org/officeDocument/2006/relationships/oleObject" Target="../embeddings/oleObject17.bin"/><Relationship Id="rId2" Type="http://schemas.openxmlformats.org/officeDocument/2006/relationships/image" Target="../media/image33.wmf"/><Relationship Id="rId14" Type="http://schemas.openxmlformats.org/officeDocument/2006/relationships/vmlDrawing" Target="../drawings/vmlDrawing8.vml"/><Relationship Id="rId13" Type="http://schemas.openxmlformats.org/officeDocument/2006/relationships/slideLayout" Target="../slideLayouts/slideLayout12.xml"/><Relationship Id="rId12" Type="http://schemas.openxmlformats.org/officeDocument/2006/relationships/image" Target="../media/image38.wmf"/><Relationship Id="rId11" Type="http://schemas.openxmlformats.org/officeDocument/2006/relationships/oleObject" Target="../embeddings/oleObject21.bin"/><Relationship Id="rId10" Type="http://schemas.openxmlformats.org/officeDocument/2006/relationships/image" Target="../media/image37.wmf"/><Relationship Id="rId1" Type="http://schemas.openxmlformats.org/officeDocument/2006/relationships/oleObject" Target="../embeddings/oleObject16.bin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image" Target="../media/image42.wmf"/><Relationship Id="rId7" Type="http://schemas.openxmlformats.org/officeDocument/2006/relationships/oleObject" Target="../embeddings/oleObject25.bin"/><Relationship Id="rId6" Type="http://schemas.openxmlformats.org/officeDocument/2006/relationships/image" Target="../media/image41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40.wmf"/><Relationship Id="rId3" Type="http://schemas.openxmlformats.org/officeDocument/2006/relationships/oleObject" Target="../embeddings/oleObject23.bin"/><Relationship Id="rId2" Type="http://schemas.openxmlformats.org/officeDocument/2006/relationships/image" Target="../media/image39.wmf"/><Relationship Id="rId10" Type="http://schemas.openxmlformats.org/officeDocument/2006/relationships/vmlDrawing" Target="../drawings/vmlDrawing9.vml"/><Relationship Id="rId1" Type="http://schemas.openxmlformats.org/officeDocument/2006/relationships/oleObject" Target="../embeddings/oleObject22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0.v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44.wmf"/><Relationship Id="rId3" Type="http://schemas.openxmlformats.org/officeDocument/2006/relationships/oleObject" Target="../embeddings/oleObject27.bin"/><Relationship Id="rId2" Type="http://schemas.openxmlformats.org/officeDocument/2006/relationships/image" Target="../media/image43.wmf"/><Relationship Id="rId1" Type="http://schemas.openxmlformats.org/officeDocument/2006/relationships/oleObject" Target="../embeddings/oleObject26.bin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1.v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6.wmf"/><Relationship Id="rId1" Type="http://schemas.openxmlformats.org/officeDocument/2006/relationships/oleObject" Target="../embeddings/oleObject29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2.v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48.wmf"/><Relationship Id="rId3" Type="http://schemas.openxmlformats.org/officeDocument/2006/relationships/oleObject" Target="../embeddings/oleObject31.bin"/><Relationship Id="rId2" Type="http://schemas.openxmlformats.org/officeDocument/2006/relationships/image" Target="../media/image47.wmf"/><Relationship Id="rId1" Type="http://schemas.openxmlformats.org/officeDocument/2006/relationships/oleObject" Target="../embeddings/oleObject30.bin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3.v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32.wmf"/><Relationship Id="rId3" Type="http://schemas.openxmlformats.org/officeDocument/2006/relationships/oleObject" Target="../embeddings/oleObject33.bin"/><Relationship Id="rId2" Type="http://schemas.openxmlformats.org/officeDocument/2006/relationships/image" Target="../media/image31.wmf"/><Relationship Id="rId1" Type="http://schemas.openxmlformats.org/officeDocument/2006/relationships/oleObject" Target="../embeddings/oleObject32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microsoft.com/office/2007/relationships/media" Target="file:///I:\&#26925;&#22278;\2006116194542988.mp3" TargetMode="External"/><Relationship Id="rId2" Type="http://schemas.openxmlformats.org/officeDocument/2006/relationships/audio" Target="file:///I:\&#26925;&#22278;\2006116194542988.mp3" TargetMode="Externa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4" descr="C:\Users\Administrator\Desktop\3930119429517979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0010" y="751205"/>
            <a:ext cx="12284710" cy="52216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3180" y="125730"/>
            <a:ext cx="44792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北师大选修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2-1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第三章</a:t>
            </a:r>
            <a:r>
              <a:rPr lang="zh-CN" altLang="en-US" sz="20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  <a:cs typeface="黑体" panose="02010609060101010101" charset="-122"/>
              </a:rPr>
              <a:t>§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1.1</a:t>
            </a:r>
            <a:endParaRPr lang="zh-CN" altLang="en-US" sz="2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21075" y="5972810"/>
            <a:ext cx="61804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宜春一中   赵仁鹏</a:t>
            </a:r>
            <a:endParaRPr lang="zh-CN" altLang="en-US" sz="4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073" name="WordArt 2"/>
          <p:cNvSpPr>
            <a:spLocks noTextEdit="1"/>
          </p:cNvSpPr>
          <p:nvPr/>
        </p:nvSpPr>
        <p:spPr>
          <a:xfrm>
            <a:off x="3010535" y="1461770"/>
            <a:ext cx="5746750" cy="784225"/>
          </a:xfrm>
          <a:prstGeom prst="rect">
            <a:avLst/>
          </a:prstGeom>
        </p:spPr>
        <p:txBody>
          <a:bodyPr wrap="none" fromWordArt="1">
            <a:noAutofit/>
          </a:bodyPr>
          <a:p>
            <a:pPr algn="ctr"/>
            <a:r>
              <a:rPr lang="zh-CN" altLang="en-US" sz="54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椭圆及其标准方程</a:t>
            </a:r>
            <a:endParaRPr lang="zh-CN" altLang="en-US" sz="54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标题 1"/>
          <p:cNvSpPr>
            <a:spLocks noGrp="1"/>
          </p:cNvSpPr>
          <p:nvPr>
            <p:ph type="title"/>
          </p:nvPr>
        </p:nvSpPr>
        <p:spPr>
          <a:xfrm>
            <a:off x="706967" y="1895475"/>
            <a:ext cx="10972800" cy="1143000"/>
          </a:xfrm>
        </p:spPr>
        <p:txBody>
          <a:bodyPr vert="horz" wrap="square" lIns="91440" tIns="45720" rIns="91440" bIns="45720" anchor="ctr"/>
          <a:p>
            <a:br>
              <a:rPr lang="zh-CN" altLang="en-US" sz="4800" b="1" dirty="0">
                <a:solidFill>
                  <a:schemeClr val="bg1"/>
                </a:solidFill>
              </a:rPr>
            </a:br>
            <a:br>
              <a:rPr lang="zh-CN" altLang="en-US" sz="4800" b="1" dirty="0">
                <a:solidFill>
                  <a:schemeClr val="bg1"/>
                </a:solidFill>
              </a:rPr>
            </a:br>
            <a:br>
              <a:rPr lang="zh-CN" altLang="en-US" sz="4800" b="1" dirty="0">
                <a:solidFill>
                  <a:schemeClr val="tx1"/>
                </a:solidFill>
              </a:rPr>
            </a:br>
            <a:r>
              <a:rPr lang="zh-CN" altLang="en-US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圆的定义</a:t>
            </a:r>
            <a:r>
              <a:rPr lang="en-US" altLang="zh-CN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: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平面上到定点的距离等于定长的点的集合叫圆</a:t>
            </a:r>
            <a:r>
              <a:rPr lang="en-US" altLang="zh-CN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</a:t>
            </a:r>
            <a:br>
              <a:rPr lang="en-US" altLang="zh-CN" sz="4800">
                <a:solidFill>
                  <a:schemeClr val="tx1"/>
                </a:solidFill>
              </a:rPr>
            </a:br>
            <a:endParaRPr lang="en-US" altLang="zh-CN" sz="4800" dirty="0">
              <a:solidFill>
                <a:schemeClr val="tx1"/>
              </a:solidFill>
            </a:endParaRPr>
          </a:p>
        </p:txBody>
      </p:sp>
      <p:sp>
        <p:nvSpPr>
          <p:cNvPr id="31746" name="标题 1"/>
          <p:cNvSpPr>
            <a:spLocks noGrp="1"/>
          </p:cNvSpPr>
          <p:nvPr/>
        </p:nvSpPr>
        <p:spPr>
          <a:xfrm>
            <a:off x="706755" y="1517015"/>
            <a:ext cx="4757420" cy="141414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</a:rPr>
              <a:t>回忆圆的定义？</a:t>
            </a:r>
            <a:endParaRPr lang="zh-CN" altLang="en-US" b="1" dirty="0">
              <a:solidFill>
                <a:schemeClr val="tx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0500" y="241935"/>
            <a:ext cx="49784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类比推理</a:t>
            </a:r>
            <a:endParaRPr lang="zh-CN" altLang="en-US" sz="44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标题 1"/>
          <p:cNvSpPr>
            <a:spLocks noGrp="1"/>
          </p:cNvSpPr>
          <p:nvPr>
            <p:ph type="title"/>
          </p:nvPr>
        </p:nvSpPr>
        <p:spPr>
          <a:xfrm>
            <a:off x="609600" y="2677160"/>
            <a:ext cx="10972800" cy="759460"/>
          </a:xfrm>
        </p:spPr>
        <p:txBody>
          <a:bodyPr vert="horz" wrap="square" lIns="91440" tIns="45720" rIns="91440" bIns="45720" anchor="ctr"/>
          <a:p>
            <a:pPr algn="l"/>
            <a:r>
              <a:rPr lang="zh-CN" altLang="en-US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思考：</a:t>
            </a:r>
            <a:br>
              <a:rPr lang="en-US" altLang="zh-CN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zh-CN" altLang="en-US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把一个定点变为两个定点，到两个定点的距离和等于定长的点的轨迹是什么？</a:t>
            </a:r>
            <a:endParaRPr lang="zh-CN" altLang="en-US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930" y="159385"/>
            <a:ext cx="2604770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类比推理</a:t>
            </a:r>
            <a:endParaRPr lang="zh-CN" altLang="en-US" sz="44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7938" name="Text Box 2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72390" y="154940"/>
            <a:ext cx="2895600" cy="768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4400" b="1" kern="1200" cap="none" normalizeH="0" baseline="0" noProof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  <a:cs typeface="+mn-cs"/>
              </a:rPr>
              <a:t>合作探究</a:t>
            </a:r>
            <a:endParaRPr kumimoji="0" lang="zh-CN" altLang="en-US" sz="4400" b="1" kern="1200" cap="none" normalizeH="0" baseline="0" noProof="0">
              <a:solidFill>
                <a:srgbClr val="FF0000"/>
              </a:solidFill>
              <a:latin typeface="Arial" panose="020B0604020202020204" pitchFamily="34" charset="0"/>
              <a:ea typeface="黑体" panose="02010609060101010101" charset="-122"/>
              <a:cs typeface="+mn-cs"/>
            </a:endParaRPr>
          </a:p>
        </p:txBody>
      </p:sp>
      <p:sp>
        <p:nvSpPr>
          <p:cNvPr id="167940" name="Text Box 4"/>
          <p:cNvSpPr txBox="1">
            <a:spLocks noChangeArrowheads="1"/>
          </p:cNvSpPr>
          <p:nvPr/>
        </p:nvSpPr>
        <p:spPr bwMode="auto">
          <a:xfrm>
            <a:off x="2019300" y="1339215"/>
            <a:ext cx="8153400" cy="31438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kern="1200" cap="none" spc="0" normalizeH="0" baseline="0" noProof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r>
              <a:rPr kumimoji="0" lang="en-US" altLang="zh-CN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(1)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取一条一定长的细绳</a:t>
            </a:r>
            <a:endParaRPr kumimoji="0" lang="zh-CN" altLang="en-US" sz="3200" b="1" kern="1200" cap="none" spc="0" normalizeH="0" baseline="0" noProof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r>
              <a:rPr kumimoji="0" lang="en-US" altLang="zh-CN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(2)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把它的</a:t>
            </a:r>
            <a:r>
              <a:rPr kumimoji="0" lang="zh-CN" altLang="en-US" sz="3200" b="1" kern="1200" cap="none" normalizeH="0" baseline="0" noProof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两端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用图钉</a:t>
            </a:r>
            <a:r>
              <a:rPr kumimoji="0" lang="zh-CN" altLang="en-US" sz="3200" kern="1200" cap="none" normalizeH="0" baseline="0" noProof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固定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在纸板</a:t>
            </a:r>
            <a:r>
              <a:rPr kumimoji="0" lang="en-US" altLang="zh-CN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</a:t>
            </a:r>
            <a:r>
              <a:rPr kumimoji="0" lang="en-US" altLang="zh-CN" sz="3200" b="1" kern="1200" cap="none" spc="0" normalizeH="0" baseline="-2500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和</a:t>
            </a:r>
            <a:r>
              <a:rPr kumimoji="0" lang="en-US" altLang="zh-CN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</a:t>
            </a:r>
            <a:r>
              <a:rPr kumimoji="0" lang="en-US" altLang="zh-CN" sz="3200" b="1" kern="1200" cap="none" spc="0" normalizeH="0" baseline="-2500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上</a:t>
            </a:r>
            <a:endParaRPr kumimoji="0" lang="zh-CN" altLang="en-US" sz="3200" b="1" kern="1200" cap="none" spc="0" normalizeH="0" baseline="0" noProof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r>
              <a:rPr kumimoji="0" lang="en-US" altLang="zh-CN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(3)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当</a:t>
            </a:r>
            <a:r>
              <a:rPr kumimoji="0" lang="zh-CN" altLang="en-US" sz="3200" b="1" kern="1200" cap="none" normalizeH="0" baseline="0" noProof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绳长大于两图钉之间的距离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时，用铅笔尖把绳子拉直，使笔尖</a:t>
            </a:r>
            <a:r>
              <a:rPr kumimoji="0" lang="zh-CN" altLang="en-US" sz="3200" b="1" kern="1200" cap="none" normalizeH="0" baseline="0" noProof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在纸板上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慢慢移动，画出一个图形</a:t>
            </a:r>
            <a:endParaRPr kumimoji="0" lang="zh-CN" altLang="en-US" sz="3200" b="1" kern="1200" cap="none" spc="0" normalizeH="0" baseline="0" noProof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marR="0" defTabSz="914400">
              <a:spcBef>
                <a:spcPct val="20000"/>
              </a:spcBef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1" kern="1200" cap="none" spc="0" normalizeH="0" baseline="0" noProof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4820" name="AutoShape 5"/>
          <p:cNvSpPr/>
          <p:nvPr/>
        </p:nvSpPr>
        <p:spPr>
          <a:xfrm>
            <a:off x="3633788" y="4648200"/>
            <a:ext cx="4724400" cy="838200"/>
          </a:xfrm>
          <a:prstGeom prst="parallelogram">
            <a:avLst>
              <a:gd name="adj" fmla="val 140909"/>
            </a:avLst>
          </a:prstGeom>
          <a:noFill/>
          <a:ln w="76200" cap="flat" cmpd="sng">
            <a:pattFill prst="pct50">
              <a:fgClr>
                <a:srgbClr val="FF33CC"/>
              </a:fgClr>
              <a:bgClr>
                <a:srgbClr val="FF3300"/>
              </a:bgClr>
            </a:patt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dirty="0">
              <a:effectLst>
                <a:outerShdw blurRad="38100" dist="38100" dir="2700000">
                  <a:srgbClr val="FFFFFF"/>
                </a:outerShdw>
              </a:effectLst>
              <a:latin typeface="Times New Roman" panose="02020603050405020304" pitchFamily="18" charset="0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5029200" y="3810000"/>
            <a:ext cx="1960563" cy="1447800"/>
            <a:chOff x="2289" y="1419"/>
            <a:chExt cx="1235" cy="912"/>
          </a:xfrm>
        </p:grpSpPr>
        <p:pic>
          <p:nvPicPr>
            <p:cNvPr id="34824" name="Picture 7" descr="bs01056_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3207" y="1419"/>
              <a:ext cx="317" cy="76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25" name="Freeform 8"/>
            <p:cNvSpPr/>
            <p:nvPr/>
          </p:nvSpPr>
          <p:spPr>
            <a:xfrm>
              <a:off x="2353" y="2105"/>
              <a:ext cx="968" cy="191"/>
            </a:xfrm>
            <a:custGeom>
              <a:avLst/>
              <a:gdLst>
                <a:gd name="txL" fmla="*/ 0 w 968"/>
                <a:gd name="txT" fmla="*/ 0 h 191"/>
                <a:gd name="txR" fmla="*/ 968 w 968"/>
                <a:gd name="txB" fmla="*/ 191 h 191"/>
              </a:gdLst>
              <a:ahLst/>
              <a:cxnLst>
                <a:cxn ang="0">
                  <a:pos x="0" y="173"/>
                </a:cxn>
                <a:cxn ang="0">
                  <a:pos x="73" y="136"/>
                </a:cxn>
                <a:cxn ang="0">
                  <a:pos x="293" y="173"/>
                </a:cxn>
                <a:cxn ang="0">
                  <a:pos x="530" y="145"/>
                </a:cxn>
                <a:cxn ang="0">
                  <a:pos x="731" y="17"/>
                </a:cxn>
                <a:cxn ang="0">
                  <a:pos x="933" y="27"/>
                </a:cxn>
                <a:cxn ang="0">
                  <a:pos x="896" y="155"/>
                </a:cxn>
                <a:cxn ang="0">
                  <a:pos x="896" y="191"/>
                </a:cxn>
              </a:cxnLst>
              <a:rect l="txL" t="txT" r="txR" b="txB"/>
              <a:pathLst>
                <a:path w="968" h="191">
                  <a:moveTo>
                    <a:pt x="0" y="173"/>
                  </a:moveTo>
                  <a:cubicBezTo>
                    <a:pt x="30" y="163"/>
                    <a:pt x="43" y="146"/>
                    <a:pt x="73" y="136"/>
                  </a:cubicBezTo>
                  <a:cubicBezTo>
                    <a:pt x="162" y="142"/>
                    <a:pt x="214" y="148"/>
                    <a:pt x="293" y="173"/>
                  </a:cubicBezTo>
                  <a:cubicBezTo>
                    <a:pt x="419" y="167"/>
                    <a:pt x="443" y="177"/>
                    <a:pt x="530" y="145"/>
                  </a:cubicBezTo>
                  <a:cubicBezTo>
                    <a:pt x="588" y="91"/>
                    <a:pt x="657" y="44"/>
                    <a:pt x="731" y="17"/>
                  </a:cubicBezTo>
                  <a:cubicBezTo>
                    <a:pt x="798" y="20"/>
                    <a:pt x="871" y="0"/>
                    <a:pt x="933" y="27"/>
                  </a:cubicBezTo>
                  <a:cubicBezTo>
                    <a:pt x="968" y="42"/>
                    <a:pt x="901" y="136"/>
                    <a:pt x="896" y="155"/>
                  </a:cubicBezTo>
                  <a:cubicBezTo>
                    <a:pt x="893" y="167"/>
                    <a:pt x="896" y="179"/>
                    <a:pt x="896" y="191"/>
                  </a:cubicBezTo>
                </a:path>
              </a:pathLst>
            </a:custGeom>
            <a:noFill/>
            <a:ln w="25400" cap="flat" cmpd="sng">
              <a:pattFill prst="pct90">
                <a:fgClr>
                  <a:srgbClr val="0000FF">
                    <a:alpha val="100000"/>
                  </a:srgbClr>
                </a:fgClr>
                <a:bgClr>
                  <a:srgbClr val="0000FF"/>
                </a:bgClr>
              </a:patt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4826" name="Oval 9"/>
            <p:cNvSpPr/>
            <p:nvPr/>
          </p:nvSpPr>
          <p:spPr>
            <a:xfrm>
              <a:off x="3201" y="2283"/>
              <a:ext cx="96" cy="48"/>
            </a:xfrm>
            <a:prstGeom prst="ellipse">
              <a:avLst/>
            </a:prstGeom>
            <a:solidFill>
              <a:srgbClr val="000000"/>
            </a:solidFill>
            <a:ln w="539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34827" name="Oval 10"/>
            <p:cNvSpPr/>
            <p:nvPr/>
          </p:nvSpPr>
          <p:spPr>
            <a:xfrm>
              <a:off x="2289" y="2283"/>
              <a:ext cx="96" cy="48"/>
            </a:xfrm>
            <a:prstGeom prst="ellipse">
              <a:avLst/>
            </a:prstGeom>
            <a:solidFill>
              <a:srgbClr val="000000"/>
            </a:solidFill>
            <a:ln w="571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34822" name="Text Box 15"/>
          <p:cNvSpPr txBox="1"/>
          <p:nvPr/>
        </p:nvSpPr>
        <p:spPr>
          <a:xfrm>
            <a:off x="4572000" y="4953000"/>
            <a:ext cx="4572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33CC"/>
                </a:solidFill>
                <a:latin typeface="Arial" panose="020B0604020202020204" pitchFamily="34" charset="0"/>
              </a:rPr>
              <a:t>F</a:t>
            </a:r>
            <a:r>
              <a:rPr lang="en-US" altLang="zh-CN" b="1" baseline="-25000">
                <a:solidFill>
                  <a:srgbClr val="0033CC"/>
                </a:solidFill>
                <a:latin typeface="Arial" panose="020B0604020202020204" pitchFamily="34" charset="0"/>
              </a:rPr>
              <a:t>1</a:t>
            </a:r>
            <a:endParaRPr lang="en-US" altLang="zh-CN" b="1" baseline="-2500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34823" name="Text Box 16"/>
          <p:cNvSpPr txBox="1"/>
          <p:nvPr/>
        </p:nvSpPr>
        <p:spPr>
          <a:xfrm>
            <a:off x="6705600" y="5029200"/>
            <a:ext cx="4572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33CC"/>
                </a:solidFill>
                <a:latin typeface="Arial" panose="020B0604020202020204" pitchFamily="34" charset="0"/>
              </a:rPr>
              <a:t>F</a:t>
            </a:r>
            <a:r>
              <a:rPr lang="en-US" altLang="zh-CN" b="1" baseline="-25000">
                <a:solidFill>
                  <a:srgbClr val="0033CC"/>
                </a:solidFill>
                <a:latin typeface="Arial" panose="020B0604020202020204" pitchFamily="34" charset="0"/>
              </a:rPr>
              <a:t>2</a:t>
            </a:r>
            <a:endParaRPr lang="en-US" altLang="zh-CN" b="1" baseline="-2500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4765" y="1428195"/>
            <a:ext cx="653142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大家一起做实验</a:t>
            </a:r>
            <a:endParaRPr lang="zh-CN" altLang="en-US" sz="3600" dirty="0" smtClean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  <p:controls>
      <mc:AlternateContent xmlns:mc="http://schemas.openxmlformats.org/markup-compatibility/2006">
        <mc:Choice xmlns:v="urn:schemas-microsoft-com:vml" Requires="v">
          <p:control spid="1027" name="" r:id="rId1" imgW="12230100" imgH="6913880"/>
        </mc:Choice>
        <mc:Fallback>
          <p:control name="" r:id="rId1" imgW="12230100" imgH="6913880">
            <p:pic>
              <p:nvPicPr>
                <p:cNvPr id="0" name="Host Control  1026"/>
                <p:cNvPicPr/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5240" y="-21590"/>
                  <a:ext cx="12230100" cy="691388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3"/>
          <p:cNvGrpSpPr/>
          <p:nvPr/>
        </p:nvGrpSpPr>
        <p:grpSpPr>
          <a:xfrm>
            <a:off x="-49530" y="-45720"/>
            <a:ext cx="12261850" cy="4355465"/>
            <a:chOff x="1104" y="816"/>
            <a:chExt cx="3300" cy="2400"/>
          </a:xfrm>
        </p:grpSpPr>
        <p:pic>
          <p:nvPicPr>
            <p:cNvPr id="35859" name="Picture 4" descr="未命名-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04" y="816"/>
              <a:ext cx="3300" cy="240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35860" name="Group 5"/>
            <p:cNvGrpSpPr/>
            <p:nvPr/>
          </p:nvGrpSpPr>
          <p:grpSpPr>
            <a:xfrm>
              <a:off x="1893" y="1995"/>
              <a:ext cx="1600" cy="423"/>
              <a:chOff x="2019" y="2976"/>
              <a:chExt cx="1600" cy="423"/>
            </a:xfrm>
          </p:grpSpPr>
          <p:sp>
            <p:nvSpPr>
              <p:cNvPr id="35868" name="Rectangle 6"/>
              <p:cNvSpPr/>
              <p:nvPr/>
            </p:nvSpPr>
            <p:spPr>
              <a:xfrm>
                <a:off x="2019" y="2976"/>
                <a:ext cx="376" cy="4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r>
                  <a:rPr lang="en-GB" altLang="zh-CN" sz="4400">
                    <a:latin typeface="Arial" panose="020B0604020202020204" pitchFamily="34" charset="0"/>
                  </a:rPr>
                  <a:t>F</a:t>
                </a:r>
                <a:r>
                  <a:rPr lang="en-GB" altLang="zh-CN" b="1">
                    <a:latin typeface="Arial" panose="020B0604020202020204" pitchFamily="34" charset="0"/>
                  </a:rPr>
                  <a:t>1</a:t>
                </a:r>
                <a:endParaRPr lang="en-US" altLang="zh-CN" b="1">
                  <a:latin typeface="Arial" panose="020B0604020202020204" pitchFamily="34" charset="0"/>
                </a:endParaRPr>
              </a:p>
            </p:txBody>
          </p:sp>
          <p:sp>
            <p:nvSpPr>
              <p:cNvPr id="35869" name="Rectangle 7"/>
              <p:cNvSpPr/>
              <p:nvPr/>
            </p:nvSpPr>
            <p:spPr>
              <a:xfrm>
                <a:off x="3243" y="2976"/>
                <a:ext cx="376" cy="42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p>
                <a:r>
                  <a:rPr lang="en-GB" altLang="zh-CN" sz="4400">
                    <a:latin typeface="Arial" panose="020B0604020202020204" pitchFamily="34" charset="0"/>
                  </a:rPr>
                  <a:t>F</a:t>
                </a:r>
                <a:r>
                  <a:rPr lang="en-GB" altLang="zh-CN" b="1">
                    <a:latin typeface="Arial" panose="020B0604020202020204" pitchFamily="34" charset="0"/>
                  </a:rPr>
                  <a:t>2</a:t>
                </a:r>
                <a:endParaRPr lang="en-US" altLang="zh-CN" b="1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35861" name="Group 8"/>
            <p:cNvGrpSpPr/>
            <p:nvPr/>
          </p:nvGrpSpPr>
          <p:grpSpPr>
            <a:xfrm>
              <a:off x="1756" y="1315"/>
              <a:ext cx="1860" cy="1316"/>
              <a:chOff x="1882" y="2296"/>
              <a:chExt cx="1860" cy="1316"/>
            </a:xfrm>
          </p:grpSpPr>
          <p:grpSp>
            <p:nvGrpSpPr>
              <p:cNvPr id="35862" name="Group 9"/>
              <p:cNvGrpSpPr/>
              <p:nvPr/>
            </p:nvGrpSpPr>
            <p:grpSpPr>
              <a:xfrm>
                <a:off x="1882" y="2523"/>
                <a:ext cx="1860" cy="1089"/>
                <a:chOff x="1882" y="2523"/>
                <a:chExt cx="1860" cy="1089"/>
              </a:xfrm>
            </p:grpSpPr>
            <p:sp>
              <p:nvSpPr>
                <p:cNvPr id="35864" name="Oval 10"/>
                <p:cNvSpPr/>
                <p:nvPr/>
              </p:nvSpPr>
              <p:spPr>
                <a:xfrm>
                  <a:off x="1882" y="2523"/>
                  <a:ext cx="1859" cy="1089"/>
                </a:xfrm>
                <a:prstGeom prst="ellipse">
                  <a:avLst/>
                </a:prstGeom>
                <a:noFill/>
                <a:ln w="2857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5865" name="Line 11"/>
                <p:cNvSpPr/>
                <p:nvPr/>
              </p:nvSpPr>
              <p:spPr>
                <a:xfrm>
                  <a:off x="1882" y="3067"/>
                  <a:ext cx="1860" cy="0"/>
                </a:xfrm>
                <a:prstGeom prst="line">
                  <a:avLst/>
                </a:prstGeom>
                <a:ln w="28575"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sp>
            <p:sp>
              <p:nvSpPr>
                <p:cNvPr id="35866" name="Line 12"/>
                <p:cNvSpPr/>
                <p:nvPr/>
              </p:nvSpPr>
              <p:spPr>
                <a:xfrm flipV="1">
                  <a:off x="2245" y="2614"/>
                  <a:ext cx="1089" cy="453"/>
                </a:xfrm>
                <a:prstGeom prst="line">
                  <a:avLst/>
                </a:prstGeom>
                <a:ln w="2857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35867" name="Line 13"/>
                <p:cNvSpPr/>
                <p:nvPr/>
              </p:nvSpPr>
              <p:spPr>
                <a:xfrm>
                  <a:off x="3334" y="2614"/>
                  <a:ext cx="0" cy="453"/>
                </a:xfrm>
                <a:prstGeom prst="line">
                  <a:avLst/>
                </a:prstGeom>
                <a:ln w="28575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35863" name="Text Box 14"/>
              <p:cNvSpPr txBox="1"/>
              <p:nvPr/>
            </p:nvSpPr>
            <p:spPr>
              <a:xfrm>
                <a:off x="3107" y="2296"/>
                <a:ext cx="635" cy="288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>
                <a:spAutoFit/>
              </a:bodyPr>
              <a:p>
                <a:pPr algn="ctr">
                  <a:spcBef>
                    <a:spcPct val="50000"/>
                  </a:spcBef>
                </a:pPr>
                <a:r>
                  <a:rPr lang="en-US" altLang="zh-CN" sz="2800" b="1">
                    <a:latin typeface="Arial" panose="020B0604020202020204" pitchFamily="34" charset="0"/>
                  </a:rPr>
                  <a:t>M</a:t>
                </a:r>
                <a:endParaRPr lang="en-US" altLang="zh-CN" sz="2800" b="1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5844" name="TextBox 26"/>
          <p:cNvSpPr txBox="1"/>
          <p:nvPr/>
        </p:nvSpPr>
        <p:spPr>
          <a:xfrm>
            <a:off x="2370455" y="4754880"/>
            <a:ext cx="7491095" cy="4851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lang="en-US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①</a:t>
            </a: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在画图过程中，绳子长度变化了吗</a:t>
            </a:r>
            <a:r>
              <a:rPr lang="en-US" altLang="zh-CN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?</a:t>
            </a:r>
            <a:r>
              <a:rPr lang="zh-CN" altLang="en-US" sz="3200" b="1" dirty="0">
                <a:solidFill>
                  <a:schemeClr val="bg1"/>
                </a:solidFill>
                <a:latin typeface="Verdana" panose="020B0604030504040204" pitchFamily="34" charset="0"/>
                <a:ea typeface="黑体" panose="02010609060101010101" charset="-122"/>
              </a:rPr>
              <a:t>？</a:t>
            </a:r>
            <a:endParaRPr lang="zh-CN" altLang="en-US" sz="3200" b="1" dirty="0">
              <a:solidFill>
                <a:schemeClr val="bg1"/>
              </a:solidFill>
              <a:latin typeface="Verdana" panose="020B0604030504040204" pitchFamily="34" charset="0"/>
              <a:ea typeface="黑体" panose="02010609060101010101" charset="-122"/>
            </a:endParaRPr>
          </a:p>
        </p:txBody>
      </p:sp>
      <p:sp>
        <p:nvSpPr>
          <p:cNvPr id="35845" name="TextBox 28"/>
          <p:cNvSpPr txBox="1"/>
          <p:nvPr/>
        </p:nvSpPr>
        <p:spPr>
          <a:xfrm>
            <a:off x="2616200" y="5323840"/>
            <a:ext cx="700024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</a:pPr>
            <a:r>
              <a:rPr lang="en-US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②</a:t>
            </a: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在画椭圆的过程中，绳子长度与两定点距离大小有怎样的关系？</a:t>
            </a:r>
            <a:endParaRPr lang="zh-CN" altLang="en-US" sz="32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5847" name="TextBox 30"/>
          <p:cNvSpPr txBox="1"/>
          <p:nvPr/>
        </p:nvSpPr>
        <p:spPr>
          <a:xfrm>
            <a:off x="2370455" y="4048125"/>
            <a:ext cx="2514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问题</a:t>
            </a:r>
            <a:r>
              <a:rPr lang="en-US" altLang="zh-CN" sz="40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5:</a:t>
            </a:r>
            <a:endParaRPr lang="en-US" altLang="zh-CN" sz="30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TextBox 29"/>
          <p:cNvSpPr txBox="1"/>
          <p:nvPr/>
        </p:nvSpPr>
        <p:spPr>
          <a:xfrm>
            <a:off x="10985480" y="172085"/>
            <a:ext cx="644525" cy="6781800"/>
          </a:xfrm>
          <a:prstGeom prst="rect">
            <a:avLst/>
          </a:prstGeom>
          <a:noFill/>
        </p:spPr>
        <p:txBody>
          <a:bodyPr vert="eaVert">
            <a:spAutoFit/>
          </a:bodyPr>
          <a:p>
            <a:pPr marR="0" algn="ctr" defTabSz="914400" fontAlgn="auto">
              <a:buClrTx/>
              <a:buSzTx/>
              <a:buFontTx/>
              <a:buNone/>
              <a:defRPr/>
            </a:pPr>
            <a:r>
              <a:rPr kumimoji="0" lang="zh-CN" altLang="en-US" sz="3000" b="1" kern="10" cap="none" normalizeH="0" baseline="0" noProof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比一比，赛一赛 ，我们合作最愉快 ！</a:t>
            </a:r>
            <a:endParaRPr kumimoji="0" lang="zh-CN" altLang="en-US" sz="3000" b="1" kern="10" cap="none" normalizeH="0" baseline="0" noProof="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4" name="TextBox 29"/>
          <p:cNvSpPr txBox="1"/>
          <p:nvPr/>
        </p:nvSpPr>
        <p:spPr>
          <a:xfrm>
            <a:off x="414635" y="172085"/>
            <a:ext cx="644525" cy="6781800"/>
          </a:xfrm>
          <a:prstGeom prst="rect">
            <a:avLst/>
          </a:prstGeom>
          <a:noFill/>
        </p:spPr>
        <p:txBody>
          <a:bodyPr vert="eaVert">
            <a:spAutoFit/>
          </a:bodyPr>
          <a:p>
            <a:pPr marR="0" algn="ctr" defTabSz="914400" fontAlgn="auto">
              <a:buClrTx/>
              <a:buSzTx/>
              <a:buFontTx/>
              <a:buNone/>
              <a:defRPr/>
            </a:pPr>
            <a:r>
              <a:rPr kumimoji="0" lang="zh-CN" altLang="en-US" sz="3000" b="1" kern="10" cap="none" normalizeH="0" baseline="0" noProof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比一比，赛一赛 ，我们合作最愉快 ！</a:t>
            </a:r>
            <a:endParaRPr kumimoji="0" lang="zh-CN" altLang="en-US" sz="3000" b="1" kern="10" cap="none" normalizeH="0" baseline="0" noProof="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2286000" y="1266825"/>
            <a:ext cx="7535863" cy="1146176"/>
            <a:chOff x="480" y="798"/>
            <a:chExt cx="4747" cy="722"/>
          </a:xfrm>
        </p:grpSpPr>
        <p:sp>
          <p:nvSpPr>
            <p:cNvPr id="1049" name="Text Box 3"/>
            <p:cNvSpPr txBox="1"/>
            <p:nvPr/>
          </p:nvSpPr>
          <p:spPr>
            <a:xfrm>
              <a:off x="480" y="798"/>
              <a:ext cx="4747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fontAlgn="ctr"/>
              <a:r>
                <a:rPr lang="en-US" altLang="zh-CN" sz="3200" b="1" dirty="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 </a:t>
              </a:r>
              <a:r>
                <a:rPr lang="zh-CN" altLang="en-US" sz="3200" b="1" dirty="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平面内与两</a:t>
              </a:r>
              <a:r>
                <a:rPr lang="zh-CN" altLang="en-US" sz="3200" b="1" dirty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定点</a:t>
              </a:r>
              <a:r>
                <a:rPr lang="zh-CN" altLang="en-US" sz="3200" b="1" dirty="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的距离的和等于常数   </a:t>
              </a:r>
              <a:endParaRPr lang="zh-CN" altLang="en-US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050" name="Text Box 4"/>
            <p:cNvSpPr txBox="1"/>
            <p:nvPr/>
          </p:nvSpPr>
          <p:spPr>
            <a:xfrm>
              <a:off x="2160" y="1152"/>
              <a:ext cx="2687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fontAlgn="ctr"/>
              <a:r>
                <a:rPr lang="zh-CN" altLang="en-US" sz="3200" b="1" dirty="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</a:rPr>
                <a:t>的点的</a:t>
              </a:r>
              <a:r>
                <a:rPr lang="zh-CN" altLang="en-US" sz="3200" b="1" dirty="0">
                  <a:solidFill>
                    <a:schemeClr val="tx1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黑体" panose="02010609060101010101" charset="-122"/>
                  <a:ea typeface="黑体" panose="02010609060101010101" charset="-122"/>
                </a:rPr>
                <a:t>集合</a:t>
              </a:r>
              <a:r>
                <a:rPr lang="zh-CN" altLang="en-US" sz="3200" b="1" dirty="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</a:rPr>
                <a:t>叫做椭圆。</a:t>
              </a:r>
              <a:endParaRPr lang="zh-CN" altLang="en-US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3" name="Group 5"/>
          <p:cNvGrpSpPr/>
          <p:nvPr/>
        </p:nvGrpSpPr>
        <p:grpSpPr>
          <a:xfrm>
            <a:off x="2495550" y="2634933"/>
            <a:ext cx="5943600" cy="1377949"/>
            <a:chOff x="612" y="1651"/>
            <a:chExt cx="3744" cy="868"/>
          </a:xfrm>
        </p:grpSpPr>
        <p:sp>
          <p:nvSpPr>
            <p:cNvPr id="1047" name="Text Box 6"/>
            <p:cNvSpPr txBox="1"/>
            <p:nvPr/>
          </p:nvSpPr>
          <p:spPr>
            <a:xfrm>
              <a:off x="612" y="1651"/>
              <a:ext cx="3744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fontAlgn="ctr"/>
              <a:r>
                <a:rPr lang="zh-CN" altLang="en-US" sz="3200" b="1" dirty="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这两个定点叫做椭圆的</a:t>
              </a:r>
              <a:r>
                <a:rPr lang="zh-CN" altLang="en-US" sz="3200" b="1" dirty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焦点</a:t>
              </a:r>
              <a:r>
                <a:rPr lang="en-US" altLang="zh-CN" sz="3200" b="1" dirty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.</a:t>
              </a:r>
              <a:endPara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  <p:sp>
          <p:nvSpPr>
            <p:cNvPr id="1048" name="Rectangle 7"/>
            <p:cNvSpPr/>
            <p:nvPr/>
          </p:nvSpPr>
          <p:spPr>
            <a:xfrm>
              <a:off x="624" y="2151"/>
              <a:ext cx="3216" cy="36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fontAlgn="ctr"/>
              <a:r>
                <a:rPr lang="zh-CN" altLang="en-US" sz="3200" b="1" dirty="0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两焦点的距离叫做</a:t>
              </a:r>
              <a:r>
                <a:rPr lang="zh-CN" altLang="en-US" sz="3200" b="1" dirty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焦距</a:t>
              </a:r>
              <a:r>
                <a:rPr lang="en-US" altLang="zh-CN" sz="3200" b="1" dirty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.</a:t>
              </a:r>
              <a:endParaRPr lang="en-US" altLang="zh-CN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  <p:sp>
        <p:nvSpPr>
          <p:cNvPr id="191496" name="Text Box 8"/>
          <p:cNvSpPr txBox="1"/>
          <p:nvPr/>
        </p:nvSpPr>
        <p:spPr>
          <a:xfrm>
            <a:off x="85725" y="188913"/>
            <a:ext cx="375666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fontAlgn="ctr"/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一、椭圆定义：</a:t>
            </a:r>
            <a:endParaRPr lang="zh-CN" altLang="en-US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4" name="Group 10"/>
          <p:cNvGrpSpPr/>
          <p:nvPr/>
        </p:nvGrpSpPr>
        <p:grpSpPr>
          <a:xfrm>
            <a:off x="7752462" y="2357120"/>
            <a:ext cx="3384550" cy="2016125"/>
            <a:chOff x="3664" y="1536"/>
            <a:chExt cx="1744" cy="838"/>
          </a:xfrm>
          <a:solidFill>
            <a:schemeClr val="bg1"/>
          </a:solidFill>
        </p:grpSpPr>
        <p:grpSp>
          <p:nvGrpSpPr>
            <p:cNvPr id="1037" name="Group 11"/>
            <p:cNvGrpSpPr/>
            <p:nvPr/>
          </p:nvGrpSpPr>
          <p:grpSpPr>
            <a:xfrm>
              <a:off x="3664" y="1536"/>
              <a:ext cx="1744" cy="838"/>
              <a:chOff x="3376" y="2112"/>
              <a:chExt cx="1744" cy="838"/>
            </a:xfrm>
            <a:grpFill/>
          </p:grpSpPr>
          <p:sp>
            <p:nvSpPr>
              <p:cNvPr id="1039" name="Oval 12"/>
              <p:cNvSpPr/>
              <p:nvPr/>
            </p:nvSpPr>
            <p:spPr>
              <a:xfrm>
                <a:off x="3376" y="2280"/>
                <a:ext cx="1744" cy="670"/>
              </a:xfrm>
              <a:prstGeom prst="ellipse">
                <a:avLst/>
              </a:prstGeom>
              <a:grpFill/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endParaRPr lang="zh-CN" altLang="en-US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040" name="Group 13"/>
              <p:cNvGrpSpPr/>
              <p:nvPr/>
            </p:nvGrpSpPr>
            <p:grpSpPr>
              <a:xfrm>
                <a:off x="3662" y="2112"/>
                <a:ext cx="1169" cy="688"/>
                <a:chOff x="3662" y="2112"/>
                <a:chExt cx="1169" cy="688"/>
              </a:xfrm>
              <a:grpFill/>
            </p:grpSpPr>
            <p:grpSp>
              <p:nvGrpSpPr>
                <p:cNvPr id="1041" name="Group 14"/>
                <p:cNvGrpSpPr/>
                <p:nvPr/>
              </p:nvGrpSpPr>
              <p:grpSpPr>
                <a:xfrm>
                  <a:off x="3662" y="2592"/>
                  <a:ext cx="1169" cy="208"/>
                  <a:chOff x="1728" y="2256"/>
                  <a:chExt cx="2285" cy="432"/>
                </a:xfrm>
                <a:grpFill/>
              </p:grpSpPr>
              <p:sp>
                <p:nvSpPr>
                  <p:cNvPr id="1045" name="Oval 15"/>
                  <p:cNvSpPr/>
                  <p:nvPr/>
                </p:nvSpPr>
                <p:spPr>
                  <a:xfrm>
                    <a:off x="3768" y="2256"/>
                    <a:ext cx="96" cy="96"/>
                  </a:xfrm>
                  <a:prstGeom prst="ellipse">
                    <a:avLst/>
                  </a:prstGeom>
                  <a:grpFill/>
                  <a:ln w="9525" cap="flat" cmpd="sng">
                    <a:solidFill>
                      <a:schemeClr val="bg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046" name="Oval 16"/>
                  <p:cNvSpPr/>
                  <p:nvPr/>
                </p:nvSpPr>
                <p:spPr>
                  <a:xfrm>
                    <a:off x="1848" y="2256"/>
                    <a:ext cx="96" cy="96"/>
                  </a:xfrm>
                  <a:prstGeom prst="ellipse">
                    <a:avLst/>
                  </a:prstGeom>
                  <a:grpFill/>
                  <a:ln w="9525" cap="flat" cmpd="sng">
                    <a:solidFill>
                      <a:schemeClr val="bg1"/>
                    </a:solidFill>
                    <a:prstDash val="solid"/>
                    <a:miter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graphicFrame>
                <p:nvGraphicFramePr>
                  <p:cNvPr id="1026" name="Object 17"/>
                  <p:cNvGraphicFramePr/>
                  <p:nvPr/>
                </p:nvGraphicFramePr>
                <p:xfrm>
                  <a:off x="1728" y="2304"/>
                  <a:ext cx="390" cy="384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3077" name="" r:id="rId1" imgW="165100" imgH="215900" progId="Equation.3">
                          <p:embed/>
                        </p:oleObj>
                      </mc:Choice>
                      <mc:Fallback>
                        <p:oleObj name="" r:id="rId1" imgW="165100" imgH="215900" progId="Equation.3">
                          <p:embed/>
                          <p:pic>
                            <p:nvPicPr>
                              <p:cNvPr id="0" name="图片 3076"/>
                              <p:cNvPicPr/>
                              <p:nvPr/>
                            </p:nvPicPr>
                            <p:blipFill>
                              <a:blip r:embed="rId2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1728" y="2304"/>
                                <a:ext cx="390" cy="384"/>
                              </a:xfrm>
                              <a:prstGeom prst="rect">
                                <a:avLst/>
                              </a:prstGeom>
                              <a:noFill/>
                              <a:ln w="9525" cap="flat" cmpd="sng">
                                <a:solidFill>
                                  <a:schemeClr val="bg1"/>
                                </a:solidFill>
                                <a:prstDash val="solid"/>
                                <a:miter/>
                                <a:headEnd type="none" w="med" len="med"/>
                                <a:tailEnd type="none" w="med" len="med"/>
                              </a:ln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1027" name="Object 18"/>
                  <p:cNvGraphicFramePr/>
                  <p:nvPr/>
                </p:nvGraphicFramePr>
                <p:xfrm>
                  <a:off x="3696" y="2304"/>
                  <a:ext cx="317" cy="384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3076" name="" r:id="rId3" imgW="177800" imgH="215900" progId="Equation.3">
                          <p:embed/>
                        </p:oleObj>
                      </mc:Choice>
                      <mc:Fallback>
                        <p:oleObj name="" r:id="rId3" imgW="177800" imgH="215900" progId="Equation.3">
                          <p:embed/>
                          <p:pic>
                            <p:nvPicPr>
                              <p:cNvPr id="0" name="图片 3075"/>
                              <p:cNvPicPr/>
                              <p:nvPr/>
                            </p:nvPicPr>
                            <p:blipFill>
                              <a:blip r:embed="rId4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696" y="2304"/>
                                <a:ext cx="317" cy="384"/>
                              </a:xfrm>
                              <a:prstGeom prst="rect">
                                <a:avLst/>
                              </a:prstGeom>
                              <a:noFill/>
                              <a:ln w="9525" cap="flat" cmpd="sng">
                                <a:solidFill>
                                  <a:schemeClr val="bg1"/>
                                </a:solidFill>
                                <a:prstDash val="solid"/>
                                <a:miter/>
                                <a:headEnd type="none" w="med" len="med"/>
                                <a:tailEnd type="none" w="med" len="med"/>
                              </a:ln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1042" name="Line 19"/>
                <p:cNvSpPr/>
                <p:nvPr/>
              </p:nvSpPr>
              <p:spPr>
                <a:xfrm>
                  <a:off x="4619" y="2315"/>
                  <a:ext cx="123" cy="300"/>
                </a:xfrm>
                <a:prstGeom prst="line">
                  <a:avLst/>
                </a:prstGeom>
                <a:grpFill/>
                <a:ln w="38100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sp>
            <p:sp>
              <p:nvSpPr>
                <p:cNvPr id="1043" name="Line 20"/>
                <p:cNvSpPr/>
                <p:nvPr/>
              </p:nvSpPr>
              <p:spPr>
                <a:xfrm flipV="1">
                  <a:off x="3760" y="2315"/>
                  <a:ext cx="859" cy="300"/>
                </a:xfrm>
                <a:prstGeom prst="line">
                  <a:avLst/>
                </a:prstGeom>
                <a:grpFill/>
                <a:ln w="38100" cap="flat" cmpd="sng">
                  <a:solidFill>
                    <a:schemeClr val="tx1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</p:sp>
            <p:sp>
              <p:nvSpPr>
                <p:cNvPr id="1044" name="Text Box 21"/>
                <p:cNvSpPr txBox="1"/>
                <p:nvPr/>
              </p:nvSpPr>
              <p:spPr>
                <a:xfrm>
                  <a:off x="4512" y="2112"/>
                  <a:ext cx="190" cy="191"/>
                </a:xfrm>
                <a:prstGeom prst="rect">
                  <a:avLst/>
                </a:prstGeom>
                <a:grpFill/>
                <a:ln w="9525">
                  <a:noFill/>
                </a:ln>
              </p:spPr>
              <p:txBody>
                <a:bodyPr wrap="square"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2400" b="1">
                      <a:solidFill>
                        <a:schemeClr val="tx1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M</a:t>
                  </a:r>
                  <a:endParaRPr lang="en-US" altLang="zh-CN" sz="2400" b="1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</a:endParaRPr>
                </a:p>
              </p:txBody>
            </p:sp>
          </p:grpSp>
        </p:grpSp>
        <p:sp>
          <p:nvSpPr>
            <p:cNvPr id="1038" name="Line 22"/>
            <p:cNvSpPr/>
            <p:nvPr/>
          </p:nvSpPr>
          <p:spPr>
            <a:xfrm>
              <a:off x="4032" y="2038"/>
              <a:ext cx="1008" cy="0"/>
            </a:xfrm>
            <a:prstGeom prst="line">
              <a:avLst/>
            </a:prstGeom>
            <a:grpFill/>
            <a:ln w="9525" cap="flat" cmpd="sng">
              <a:solidFill>
                <a:schemeClr val="tx1"/>
              </a:solidFill>
              <a:prstDash val="dashDot"/>
              <a:miter/>
              <a:headEnd type="none" w="med" len="med"/>
              <a:tailEnd type="none" w="med" len="med"/>
            </a:ln>
          </p:spPr>
        </p:sp>
      </p:grpSp>
      <p:sp>
        <p:nvSpPr>
          <p:cNvPr id="191515" name="Text Box 27"/>
          <p:cNvSpPr txBox="1"/>
          <p:nvPr/>
        </p:nvSpPr>
        <p:spPr>
          <a:xfrm>
            <a:off x="2286000" y="1828800"/>
            <a:ext cx="290322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（大于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|F</a:t>
            </a:r>
            <a:r>
              <a:rPr lang="en-US" altLang="zh-CN" sz="3200" b="1" baseline="-25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F</a:t>
            </a:r>
            <a:r>
              <a:rPr lang="en-US" altLang="zh-CN" sz="3200" b="1" baseline="-250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|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）</a:t>
            </a:r>
            <a:endParaRPr lang="zh-CN" altLang="en-US" sz="32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036" name="Picture 29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6172200"/>
            <a:ext cx="91440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8310" name="Oval 22"/>
          <p:cNvSpPr/>
          <p:nvPr/>
        </p:nvSpPr>
        <p:spPr>
          <a:xfrm>
            <a:off x="10102533" y="2890520"/>
            <a:ext cx="77787" cy="73025"/>
          </a:xfrm>
          <a:prstGeom prst="ellipse">
            <a:avLst/>
          </a:prstGeom>
          <a:solidFill>
            <a:srgbClr val="158F32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268324" name="Text Box 36"/>
          <p:cNvSpPr txBox="1"/>
          <p:nvPr/>
        </p:nvSpPr>
        <p:spPr>
          <a:xfrm>
            <a:off x="1617980" y="4323080"/>
            <a:ext cx="3733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charset="-122"/>
              </a:rPr>
              <a:t>几点说明：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268325" name="Text Box 37"/>
          <p:cNvSpPr txBox="1"/>
          <p:nvPr/>
        </p:nvSpPr>
        <p:spPr>
          <a:xfrm>
            <a:off x="1694180" y="4893628"/>
            <a:ext cx="76962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</a:t>
            </a:r>
            <a:r>
              <a:rPr lang="en-US" altLang="zh-CN" sz="32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M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是椭圆上任意一点，且</a:t>
            </a:r>
            <a:r>
              <a:rPr lang="en-US" altLang="zh-CN" sz="24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|MF</a:t>
            </a:r>
            <a:r>
              <a:rPr lang="en-US" altLang="zh-CN" sz="2400" b="1" baseline="-25000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en-US" altLang="zh-CN" sz="24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| + |MF</a:t>
            </a:r>
            <a:r>
              <a:rPr lang="en-US" altLang="zh-CN" sz="2400" b="1" baseline="-25000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en-US" altLang="zh-CN" sz="24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| = </a:t>
            </a:r>
            <a:r>
              <a:rPr lang="zh-CN" altLang="en-US" sz="2400" b="1" dirty="0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常数；</a:t>
            </a:r>
            <a:endParaRPr lang="zh-CN" altLang="en-US" sz="2400" b="1" dirty="0">
              <a:solidFill>
                <a:srgbClr val="FF33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68326" name="Text Box 38"/>
          <p:cNvSpPr txBox="1"/>
          <p:nvPr/>
        </p:nvSpPr>
        <p:spPr>
          <a:xfrm>
            <a:off x="1617980" y="5418773"/>
            <a:ext cx="78486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、通常这个</a:t>
            </a:r>
            <a:r>
              <a:rPr lang="zh-CN" altLang="en-US" sz="2400" b="1" dirty="0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常数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记为</a:t>
            </a:r>
            <a:r>
              <a:rPr lang="en-US" altLang="zh-CN" sz="24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2a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</a:t>
            </a:r>
            <a:r>
              <a:rPr lang="zh-CN" altLang="en-US" sz="2400" b="1" dirty="0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焦距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记为</a:t>
            </a:r>
            <a:r>
              <a:rPr lang="en-US" altLang="zh-CN" sz="24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2c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，且</a:t>
            </a:r>
            <a:r>
              <a:rPr lang="en-US" altLang="zh-CN" sz="2400" b="1">
                <a:solidFill>
                  <a:srgbClr val="FF33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2a&gt;2c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；</a:t>
            </a:r>
            <a:endParaRPr lang="zh-CN" altLang="en-US" sz="2400" b="1" dirty="0">
              <a:solidFill>
                <a:srgbClr val="4236E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1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8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8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8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6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6" grpId="0"/>
      <p:bldP spid="191515" grpId="0"/>
      <p:bldP spid="268310" grpId="0" bldLvl="0" animBg="1"/>
      <p:bldP spid="268324" grpId="0"/>
      <p:bldP spid="268325" grpId="0"/>
      <p:bldP spid="2683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标题 1"/>
          <p:cNvSpPr>
            <a:spLocks noGrp="1"/>
          </p:cNvSpPr>
          <p:nvPr>
            <p:ph type="title"/>
          </p:nvPr>
        </p:nvSpPr>
        <p:spPr>
          <a:xfrm>
            <a:off x="1611207" y="2115185"/>
            <a:ext cx="10972800" cy="1143000"/>
          </a:xfrm>
        </p:spPr>
        <p:txBody>
          <a:bodyPr vert="horz" wrap="square" lIns="91440" tIns="45720" rIns="91440" bIns="45720" anchor="ctr"/>
          <a:p>
            <a:r>
              <a:rPr lang="zh-CN" altLang="en-US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问题</a:t>
            </a:r>
            <a:r>
              <a:rPr lang="en-US" altLang="zh-CN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：如何得到椭圆的方程？</a:t>
            </a:r>
            <a:endParaRPr lang="zh-CN" altLang="en-US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9113216" y="1611520"/>
            <a:ext cx="2127611" cy="4224051"/>
            <a:chOff x="1081206" y="1863093"/>
            <a:chExt cx="2127611" cy="4224051"/>
          </a:xfrm>
          <a:solidFill>
            <a:schemeClr val="accent1">
              <a:lumMod val="50000"/>
            </a:schemeClr>
          </a:solidFill>
        </p:grpSpPr>
        <p:sp>
          <p:nvSpPr>
            <p:cNvPr id="27" name="立方体 26"/>
            <p:cNvSpPr/>
            <p:nvPr/>
          </p:nvSpPr>
          <p:spPr>
            <a:xfrm>
              <a:off x="1081206" y="1863093"/>
              <a:ext cx="2127611" cy="4224051"/>
            </a:xfrm>
            <a:prstGeom prst="cube">
              <a:avLst/>
            </a:prstGeom>
            <a:grpFill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92686" y="2709548"/>
              <a:ext cx="798195" cy="3177540"/>
            </a:xfrm>
            <a:prstGeom prst="rect">
              <a:avLst/>
            </a:prstGeom>
            <a:grp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椭圆曲线应用</a:t>
              </a:r>
              <a:endParaRPr lang="zh-CN" altLang="en-US" sz="40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9055" y="168275"/>
            <a:ext cx="273177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展示环节</a:t>
            </a:r>
            <a:endParaRPr lang="zh-CN" altLang="en-US" sz="4400" b="1" dirty="0" smtClean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6" name="立方体 15"/>
          <p:cNvSpPr/>
          <p:nvPr/>
        </p:nvSpPr>
        <p:spPr>
          <a:xfrm>
            <a:off x="1691608" y="1648787"/>
            <a:ext cx="2127611" cy="4224051"/>
          </a:xfrm>
          <a:prstGeom prst="cub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91899" y="2457743"/>
            <a:ext cx="798195" cy="33834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椭圆定义探究</a:t>
            </a:r>
            <a:endParaRPr lang="zh-CN" altLang="en-US" sz="4000" b="1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1" name="立方体 30"/>
          <p:cNvSpPr/>
          <p:nvPr/>
        </p:nvSpPr>
        <p:spPr>
          <a:xfrm>
            <a:off x="4124232" y="1648787"/>
            <a:ext cx="2127611" cy="4224051"/>
          </a:xfrm>
          <a:prstGeom prst="cub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452463" y="2457743"/>
            <a:ext cx="798195" cy="338344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椭圆方程推导</a:t>
            </a:r>
            <a:endParaRPr lang="zh-CN" altLang="en-US" sz="4000" b="1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570730" y="1648786"/>
            <a:ext cx="2127611" cy="4224051"/>
            <a:chOff x="1081206" y="1863093"/>
            <a:chExt cx="2127611" cy="4224051"/>
          </a:xfrm>
          <a:solidFill>
            <a:schemeClr val="accent1">
              <a:lumMod val="50000"/>
            </a:schemeClr>
          </a:solidFill>
        </p:grpSpPr>
        <p:sp>
          <p:nvSpPr>
            <p:cNvPr id="20" name="立方体 19"/>
            <p:cNvSpPr/>
            <p:nvPr/>
          </p:nvSpPr>
          <p:spPr>
            <a:xfrm>
              <a:off x="1081206" y="1863093"/>
              <a:ext cx="2127611" cy="4224051"/>
            </a:xfrm>
            <a:prstGeom prst="cube">
              <a:avLst/>
            </a:prstGeom>
            <a:grpFill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2772" y="2672049"/>
              <a:ext cx="798195" cy="3383444"/>
            </a:xfrm>
            <a:prstGeom prst="rect">
              <a:avLst/>
            </a:prstGeom>
            <a:grp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椭圆生成方式</a:t>
              </a:r>
              <a:endParaRPr lang="zh-CN" altLang="en-US" sz="40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 animBg="1"/>
      <p:bldP spid="32" grpId="0"/>
      <p:bldP spid="3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050" name="Object 2"/>
          <p:cNvGraphicFramePr/>
          <p:nvPr>
            <p:ph sz="quarter" idx="4294967295"/>
          </p:nvPr>
        </p:nvGraphicFramePr>
        <p:xfrm>
          <a:off x="12060555" y="2605405"/>
          <a:ext cx="131445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127000" imgH="139700" progId="Equation.3">
                  <p:embed/>
                </p:oleObj>
              </mc:Choice>
              <mc:Fallback>
                <p:oleObj name="" r:id="rId1" imgW="127000" imgH="139700" progId="Equation.3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060555" y="2605405"/>
                        <a:ext cx="131445" cy="15240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/>
          <p:nvPr>
            <p:ph sz="quarter" idx="4294967295"/>
          </p:nvPr>
        </p:nvGraphicFramePr>
        <p:xfrm>
          <a:off x="0" y="4942205"/>
          <a:ext cx="132080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3" imgW="127000" imgH="139700" progId="Equation.3">
                  <p:embed/>
                </p:oleObj>
              </mc:Choice>
              <mc:Fallback>
                <p:oleObj name="" r:id="rId3" imgW="127000" imgH="139700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0" y="4942205"/>
                        <a:ext cx="132080" cy="15240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2533" name="Text Box 21">
            <a:hlinkClick r:id="rId4" action="ppaction://hlinkfile"/>
          </p:cNvPr>
          <p:cNvSpPr txBox="1"/>
          <p:nvPr/>
        </p:nvSpPr>
        <p:spPr>
          <a:xfrm>
            <a:off x="132080" y="259715"/>
            <a:ext cx="5545138" cy="645160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二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椭圆标准方程的推导：</a:t>
            </a:r>
            <a:endParaRPr lang="zh-CN" altLang="en-US" sz="3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21803" y="1584643"/>
            <a:ext cx="4135437" cy="8604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、建立直角坐标系</a:t>
            </a:r>
            <a:endParaRPr lang="zh-CN" altLang="en-US" b="1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721803" y="2445068"/>
            <a:ext cx="4135437" cy="8604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宋体" panose="02010600030101010101" pitchFamily="2" charset="-122"/>
              </a:rPr>
              <a:t>2</a:t>
            </a:r>
            <a:r>
              <a:rPr lang="zh-CN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宋体" panose="02010600030101010101" pitchFamily="2" charset="-122"/>
              </a:rPr>
              <a:t>、设出动点坐标</a:t>
            </a:r>
            <a:endParaRPr lang="zh-CN" altLang="en-US" b="1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endParaRPr lang="zh-CN" altLang="en-US"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21803" y="3324225"/>
            <a:ext cx="413543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宋体" panose="02010600030101010101" pitchFamily="2" charset="-122"/>
              </a:rPr>
              <a:t>3</a:t>
            </a:r>
            <a:r>
              <a:rPr lang="zh-CN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宋体" panose="02010600030101010101" pitchFamily="2" charset="-122"/>
              </a:rPr>
              <a:t>、列等式</a:t>
            </a:r>
            <a:endParaRPr lang="zh-CN" altLang="en-US" sz="32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721803" y="4158298"/>
            <a:ext cx="413543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宋体" panose="02010600030101010101" pitchFamily="2" charset="-122"/>
              </a:rPr>
              <a:t>4</a:t>
            </a:r>
            <a:r>
              <a:rPr lang="zh-CN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宋体" panose="02010600030101010101" pitchFamily="2" charset="-122"/>
              </a:rPr>
              <a:t>、代坐标</a:t>
            </a:r>
            <a:endParaRPr lang="zh-CN" altLang="en-US" sz="32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721803" y="5051743"/>
            <a:ext cx="413543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宋体" panose="02010600030101010101" pitchFamily="2" charset="-122"/>
              </a:rPr>
              <a:t>5</a:t>
            </a:r>
            <a:r>
              <a:rPr lang="zh-CN" altLang="en-US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宋体" panose="02010600030101010101" pitchFamily="2" charset="-122"/>
              </a:rPr>
              <a:t>、化简方程</a:t>
            </a:r>
            <a:endParaRPr lang="zh-CN" altLang="en-US" sz="32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宋体" panose="02010600030101010101" pitchFamily="2" charset="-122"/>
            </a:endParaRPr>
          </a:p>
        </p:txBody>
      </p:sp>
      <p:grpSp>
        <p:nvGrpSpPr>
          <p:cNvPr id="20" name="Group 20"/>
          <p:cNvGrpSpPr/>
          <p:nvPr/>
        </p:nvGrpSpPr>
        <p:grpSpPr>
          <a:xfrm>
            <a:off x="6097904" y="1181735"/>
            <a:ext cx="5392421" cy="4775200"/>
            <a:chOff x="1424" y="1014"/>
            <a:chExt cx="3089" cy="3008"/>
          </a:xfrm>
        </p:grpSpPr>
        <p:sp>
          <p:nvSpPr>
            <p:cNvPr id="9219" name="Rectangle 2"/>
            <p:cNvSpPr/>
            <p:nvPr/>
          </p:nvSpPr>
          <p:spPr>
            <a:xfrm>
              <a:off x="1563" y="1014"/>
              <a:ext cx="631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pPr>
                <a:buFont typeface="Wingdings" panose="05000000000000000000" pitchFamily="2" charset="2"/>
                <a:buNone/>
              </a:pPr>
              <a:r>
                <a:rPr lang="zh-CN" altLang="en-US" sz="3600" b="1" dirty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建系</a:t>
              </a:r>
              <a:endPara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9220" name="Rectangle 3"/>
            <p:cNvSpPr/>
            <p:nvPr/>
          </p:nvSpPr>
          <p:spPr>
            <a:xfrm>
              <a:off x="3787" y="2024"/>
              <a:ext cx="726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>
                <a:buFont typeface="Wingdings" panose="05000000000000000000" pitchFamily="2" charset="2"/>
                <a:buNone/>
              </a:pPr>
              <a:r>
                <a:rPr lang="zh-CN" altLang="en-US" sz="3600" b="1" dirty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列式</a:t>
              </a:r>
              <a:endPara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9221" name="Rectangle 8"/>
            <p:cNvSpPr/>
            <p:nvPr/>
          </p:nvSpPr>
          <p:spPr>
            <a:xfrm>
              <a:off x="2966" y="1179"/>
              <a:ext cx="631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p>
              <a:pPr>
                <a:buFont typeface="Wingdings" panose="05000000000000000000" pitchFamily="2" charset="2"/>
                <a:buNone/>
              </a:pPr>
              <a:r>
                <a:rPr lang="zh-CN" altLang="zh-CN" sz="3600" b="1" dirty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设点</a:t>
              </a:r>
              <a:endParaRPr lang="zh-CN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9222" name="Rectangle 9"/>
            <p:cNvSpPr/>
            <p:nvPr/>
          </p:nvSpPr>
          <p:spPr>
            <a:xfrm>
              <a:off x="1424" y="3616"/>
              <a:ext cx="1793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p>
              <a:pPr>
                <a:buFont typeface="Wingdings" panose="05000000000000000000" pitchFamily="2" charset="2"/>
                <a:buNone/>
              </a:pPr>
              <a:r>
                <a:rPr lang="zh-CN" altLang="en-US" sz="3600" b="1" dirty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化简方程</a:t>
              </a:r>
              <a:endPara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9223" name="Rectangle 10"/>
            <p:cNvSpPr/>
            <p:nvPr/>
          </p:nvSpPr>
          <p:spPr>
            <a:xfrm>
              <a:off x="3107" y="3210"/>
              <a:ext cx="1133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>
              <a:spAutoFit/>
            </a:bodyPr>
            <a:p>
              <a:pPr>
                <a:buFont typeface="Wingdings" panose="05000000000000000000" pitchFamily="2" charset="2"/>
                <a:buNone/>
              </a:pPr>
              <a:r>
                <a:rPr lang="zh-CN" altLang="en-US" sz="3600" b="1" dirty="0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代坐标</a:t>
              </a:r>
              <a:endPara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9224" name="AutoShape 12"/>
            <p:cNvSpPr/>
            <p:nvPr/>
          </p:nvSpPr>
          <p:spPr>
            <a:xfrm>
              <a:off x="1791" y="1179"/>
              <a:ext cx="1269" cy="4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21600" h="21600">
                  <a:moveTo>
                    <a:pt x="15949" y="3333"/>
                  </a:moveTo>
                  <a:cubicBezTo>
                    <a:pt x="14435" y="2289"/>
                    <a:pt x="12639" y="1730"/>
                    <a:pt x="10800" y="1730"/>
                  </a:cubicBezTo>
                  <a:cubicBezTo>
                    <a:pt x="9479" y="1729"/>
                    <a:pt x="8175" y="2018"/>
                    <a:pt x="6978" y="2574"/>
                  </a:cubicBezTo>
                  <a:lnTo>
                    <a:pt x="6249" y="1005"/>
                  </a:lnTo>
                  <a:cubicBezTo>
                    <a:pt x="7675" y="343"/>
                    <a:pt x="9228" y="-1"/>
                    <a:pt x="10800" y="0"/>
                  </a:cubicBezTo>
                  <a:cubicBezTo>
                    <a:pt x="12990" y="0"/>
                    <a:pt x="15128" y="665"/>
                    <a:pt x="16931" y="1909"/>
                  </a:cubicBezTo>
                  <a:lnTo>
                    <a:pt x="18464" y="-314"/>
                  </a:lnTo>
                  <a:lnTo>
                    <a:pt x="19375" y="4645"/>
                  </a:lnTo>
                  <a:lnTo>
                    <a:pt x="14416" y="5556"/>
                  </a:lnTo>
                  <a:lnTo>
                    <a:pt x="15949" y="3333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5" name="AutoShape 17"/>
            <p:cNvSpPr/>
            <p:nvPr/>
          </p:nvSpPr>
          <p:spPr>
            <a:xfrm>
              <a:off x="2880" y="1480"/>
              <a:ext cx="1179" cy="9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21600" h="21600">
                  <a:moveTo>
                    <a:pt x="20738" y="9257"/>
                  </a:moveTo>
                  <a:cubicBezTo>
                    <a:pt x="20091" y="5084"/>
                    <a:pt x="16905" y="1760"/>
                    <a:pt x="12763" y="935"/>
                  </a:cubicBezTo>
                  <a:lnTo>
                    <a:pt x="12908" y="207"/>
                  </a:lnTo>
                  <a:cubicBezTo>
                    <a:pt x="17355" y="1093"/>
                    <a:pt x="20776" y="4662"/>
                    <a:pt x="21472" y="9143"/>
                  </a:cubicBezTo>
                  <a:lnTo>
                    <a:pt x="24140" y="8728"/>
                  </a:lnTo>
                  <a:lnTo>
                    <a:pt x="21576" y="12235"/>
                  </a:lnTo>
                  <a:lnTo>
                    <a:pt x="18070" y="9671"/>
                  </a:lnTo>
                  <a:lnTo>
                    <a:pt x="20738" y="925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6" name="AutoShape 18"/>
            <p:cNvSpPr/>
            <p:nvPr/>
          </p:nvSpPr>
          <p:spPr>
            <a:xfrm>
              <a:off x="3403" y="1940"/>
              <a:ext cx="772" cy="12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21600" h="21600">
                  <a:moveTo>
                    <a:pt x="15751" y="19099"/>
                  </a:moveTo>
                  <a:cubicBezTo>
                    <a:pt x="18674" y="17356"/>
                    <a:pt x="20465" y="14203"/>
                    <a:pt x="20465" y="10800"/>
                  </a:cubicBezTo>
                  <a:cubicBezTo>
                    <a:pt x="20465" y="10098"/>
                    <a:pt x="20388" y="9400"/>
                    <a:pt x="20237" y="8715"/>
                  </a:cubicBezTo>
                  <a:lnTo>
                    <a:pt x="21345" y="8470"/>
                  </a:lnTo>
                  <a:cubicBezTo>
                    <a:pt x="21514" y="9235"/>
                    <a:pt x="21600" y="10016"/>
                    <a:pt x="21600" y="10800"/>
                  </a:cubicBezTo>
                  <a:cubicBezTo>
                    <a:pt x="21600" y="14603"/>
                    <a:pt x="19599" y="18126"/>
                    <a:pt x="16333" y="20074"/>
                  </a:cubicBezTo>
                  <a:lnTo>
                    <a:pt x="17716" y="22393"/>
                  </a:lnTo>
                  <a:lnTo>
                    <a:pt x="13237" y="21262"/>
                  </a:lnTo>
                  <a:lnTo>
                    <a:pt x="14368" y="16781"/>
                  </a:lnTo>
                  <a:lnTo>
                    <a:pt x="15751" y="19099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27" name="AutoShape 19"/>
            <p:cNvSpPr/>
            <p:nvPr/>
          </p:nvSpPr>
          <p:spPr>
            <a:xfrm rot="-286584">
              <a:off x="2209" y="3384"/>
              <a:ext cx="1179" cy="45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pathLst>
                <a:path w="21600" h="21600">
                  <a:moveTo>
                    <a:pt x="10186" y="19656"/>
                  </a:moveTo>
                  <a:cubicBezTo>
                    <a:pt x="10390" y="19670"/>
                    <a:pt x="10595" y="19678"/>
                    <a:pt x="10800" y="19678"/>
                  </a:cubicBezTo>
                  <a:cubicBezTo>
                    <a:pt x="13692" y="19677"/>
                    <a:pt x="16403" y="18269"/>
                    <a:pt x="18065" y="15901"/>
                  </a:cubicBezTo>
                  <a:lnTo>
                    <a:pt x="19638" y="17006"/>
                  </a:lnTo>
                  <a:cubicBezTo>
                    <a:pt x="17616" y="19885"/>
                    <a:pt x="14318" y="21599"/>
                    <a:pt x="10800" y="21600"/>
                  </a:cubicBezTo>
                  <a:cubicBezTo>
                    <a:pt x="10550" y="21600"/>
                    <a:pt x="10301" y="21591"/>
                    <a:pt x="10053" y="21574"/>
                  </a:cubicBezTo>
                  <a:lnTo>
                    <a:pt x="9866" y="24267"/>
                  </a:lnTo>
                  <a:lnTo>
                    <a:pt x="6467" y="20362"/>
                  </a:lnTo>
                  <a:lnTo>
                    <a:pt x="10372" y="16963"/>
                  </a:lnTo>
                  <a:lnTo>
                    <a:pt x="10186" y="19656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文本框 15361"/>
          <p:cNvSpPr txBox="1"/>
          <p:nvPr/>
        </p:nvSpPr>
        <p:spPr>
          <a:xfrm>
            <a:off x="140335" y="257175"/>
            <a:ext cx="90951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♦</a:t>
            </a:r>
            <a:r>
              <a:rPr lang="zh-CN" altLang="en-US" sz="36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探讨建立平面直角坐标系的方案</a:t>
            </a:r>
            <a:endParaRPr lang="zh-CN" altLang="en-US" sz="36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5363" name="组合 15362"/>
          <p:cNvGrpSpPr/>
          <p:nvPr/>
        </p:nvGrpSpPr>
        <p:grpSpPr>
          <a:xfrm>
            <a:off x="2514600" y="1849438"/>
            <a:ext cx="2663825" cy="2689225"/>
            <a:chOff x="0" y="0"/>
            <a:chExt cx="1678" cy="1694"/>
          </a:xfrm>
        </p:grpSpPr>
        <p:grpSp>
          <p:nvGrpSpPr>
            <p:cNvPr id="9219" name="组合 15363"/>
            <p:cNvGrpSpPr/>
            <p:nvPr/>
          </p:nvGrpSpPr>
          <p:grpSpPr>
            <a:xfrm rot="2694553">
              <a:off x="0" y="288"/>
              <a:ext cx="1406" cy="1406"/>
              <a:chOff x="0" y="0"/>
              <a:chExt cx="1406" cy="1406"/>
            </a:xfrm>
          </p:grpSpPr>
          <p:sp>
            <p:nvSpPr>
              <p:cNvPr id="9220" name="直接连接符 15364"/>
              <p:cNvSpPr/>
              <p:nvPr/>
            </p:nvSpPr>
            <p:spPr>
              <a:xfrm flipV="1">
                <a:off x="0" y="0"/>
                <a:ext cx="1406" cy="1406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9221" name="直接连接符 15365"/>
              <p:cNvSpPr/>
              <p:nvPr/>
            </p:nvSpPr>
            <p:spPr>
              <a:xfrm flipH="1" flipV="1">
                <a:off x="46" y="45"/>
                <a:ext cx="1179" cy="118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</p:grpSp>
        <p:sp>
          <p:nvSpPr>
            <p:cNvPr id="9222" name="文本框 15366"/>
            <p:cNvSpPr txBox="1"/>
            <p:nvPr/>
          </p:nvSpPr>
          <p:spPr>
            <a:xfrm>
              <a:off x="453" y="987"/>
              <a:ext cx="318" cy="2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  <a:endParaRPr lang="en-US" altLang="zh-CN" sz="2000" b="1" i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23" name="文本框 15367"/>
            <p:cNvSpPr txBox="1"/>
            <p:nvPr/>
          </p:nvSpPr>
          <p:spPr>
            <a:xfrm>
              <a:off x="1496" y="969"/>
              <a:ext cx="182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endParaRPr lang="en-US" altLang="zh-CN" sz="2400" b="1" i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24" name="文本框 15368"/>
            <p:cNvSpPr txBox="1"/>
            <p:nvPr/>
          </p:nvSpPr>
          <p:spPr>
            <a:xfrm>
              <a:off x="498" y="0"/>
              <a:ext cx="182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y</a:t>
              </a:r>
              <a:endParaRPr lang="en-US" altLang="zh-CN" sz="2400" b="1" i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370" name="组合 15369"/>
          <p:cNvGrpSpPr/>
          <p:nvPr/>
        </p:nvGrpSpPr>
        <p:grpSpPr>
          <a:xfrm>
            <a:off x="3883025" y="1227138"/>
            <a:ext cx="2663825" cy="2663825"/>
            <a:chOff x="0" y="0"/>
            <a:chExt cx="1678" cy="1694"/>
          </a:xfrm>
        </p:grpSpPr>
        <p:grpSp>
          <p:nvGrpSpPr>
            <p:cNvPr id="9226" name="组合 15370"/>
            <p:cNvGrpSpPr/>
            <p:nvPr/>
          </p:nvGrpSpPr>
          <p:grpSpPr>
            <a:xfrm rot="2694553">
              <a:off x="0" y="288"/>
              <a:ext cx="1406" cy="1406"/>
              <a:chOff x="0" y="0"/>
              <a:chExt cx="1406" cy="1406"/>
            </a:xfrm>
          </p:grpSpPr>
          <p:sp>
            <p:nvSpPr>
              <p:cNvPr id="9227" name="直接连接符 15371"/>
              <p:cNvSpPr/>
              <p:nvPr/>
            </p:nvSpPr>
            <p:spPr>
              <a:xfrm flipV="1">
                <a:off x="0" y="0"/>
                <a:ext cx="1406" cy="1406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9228" name="直接连接符 15372"/>
              <p:cNvSpPr/>
              <p:nvPr/>
            </p:nvSpPr>
            <p:spPr>
              <a:xfrm flipH="1" flipV="1">
                <a:off x="46" y="45"/>
                <a:ext cx="1179" cy="118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</p:grpSp>
        <p:sp>
          <p:nvSpPr>
            <p:cNvPr id="9229" name="文本框 15373"/>
            <p:cNvSpPr txBox="1"/>
            <p:nvPr/>
          </p:nvSpPr>
          <p:spPr>
            <a:xfrm>
              <a:off x="453" y="987"/>
              <a:ext cx="318" cy="25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  <a:endParaRPr lang="en-US" altLang="zh-CN" sz="2000" b="1" i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30" name="文本框 15374"/>
            <p:cNvSpPr txBox="1"/>
            <p:nvPr/>
          </p:nvSpPr>
          <p:spPr>
            <a:xfrm>
              <a:off x="1496" y="969"/>
              <a:ext cx="182" cy="29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endParaRPr lang="en-US" altLang="zh-CN" sz="2400" b="1" i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31" name="文本框 15375"/>
            <p:cNvSpPr txBox="1"/>
            <p:nvPr/>
          </p:nvSpPr>
          <p:spPr>
            <a:xfrm>
              <a:off x="498" y="0"/>
              <a:ext cx="182" cy="29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y</a:t>
              </a:r>
              <a:endParaRPr lang="en-US" altLang="zh-CN" sz="2400" b="1" i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377" name="组合 15376"/>
          <p:cNvGrpSpPr/>
          <p:nvPr/>
        </p:nvGrpSpPr>
        <p:grpSpPr>
          <a:xfrm>
            <a:off x="3449638" y="1212850"/>
            <a:ext cx="2663825" cy="2689225"/>
            <a:chOff x="0" y="0"/>
            <a:chExt cx="1678" cy="1694"/>
          </a:xfrm>
        </p:grpSpPr>
        <p:grpSp>
          <p:nvGrpSpPr>
            <p:cNvPr id="9233" name="组合 15377"/>
            <p:cNvGrpSpPr/>
            <p:nvPr/>
          </p:nvGrpSpPr>
          <p:grpSpPr>
            <a:xfrm rot="2694553">
              <a:off x="0" y="288"/>
              <a:ext cx="1406" cy="1406"/>
              <a:chOff x="0" y="0"/>
              <a:chExt cx="1406" cy="1406"/>
            </a:xfrm>
          </p:grpSpPr>
          <p:sp>
            <p:nvSpPr>
              <p:cNvPr id="9234" name="直接连接符 15378"/>
              <p:cNvSpPr/>
              <p:nvPr/>
            </p:nvSpPr>
            <p:spPr>
              <a:xfrm flipV="1">
                <a:off x="0" y="0"/>
                <a:ext cx="1406" cy="1406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9235" name="直接连接符 15379"/>
              <p:cNvSpPr/>
              <p:nvPr/>
            </p:nvSpPr>
            <p:spPr>
              <a:xfrm flipH="1" flipV="1">
                <a:off x="46" y="45"/>
                <a:ext cx="1179" cy="118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</p:grpSp>
        <p:sp>
          <p:nvSpPr>
            <p:cNvPr id="9236" name="文本框 15380"/>
            <p:cNvSpPr txBox="1"/>
            <p:nvPr/>
          </p:nvSpPr>
          <p:spPr>
            <a:xfrm>
              <a:off x="453" y="987"/>
              <a:ext cx="318" cy="2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  <a:endParaRPr lang="en-US" altLang="zh-CN" sz="2000" b="1" i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37" name="文本框 15381"/>
            <p:cNvSpPr txBox="1"/>
            <p:nvPr/>
          </p:nvSpPr>
          <p:spPr>
            <a:xfrm>
              <a:off x="1496" y="969"/>
              <a:ext cx="182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endParaRPr lang="en-US" altLang="zh-CN" sz="2400" b="1" i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38" name="文本框 15382"/>
            <p:cNvSpPr txBox="1"/>
            <p:nvPr/>
          </p:nvSpPr>
          <p:spPr>
            <a:xfrm>
              <a:off x="498" y="0"/>
              <a:ext cx="182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y</a:t>
              </a:r>
              <a:endParaRPr lang="en-US" altLang="zh-CN" sz="2400" b="1" i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384" name="组合 15383"/>
          <p:cNvGrpSpPr/>
          <p:nvPr/>
        </p:nvGrpSpPr>
        <p:grpSpPr>
          <a:xfrm>
            <a:off x="3278188" y="2017713"/>
            <a:ext cx="2592387" cy="1512887"/>
            <a:chOff x="0" y="0"/>
            <a:chExt cx="1633" cy="953"/>
          </a:xfrm>
        </p:grpSpPr>
        <p:sp>
          <p:nvSpPr>
            <p:cNvPr id="9240" name="椭圆 15384"/>
            <p:cNvSpPr/>
            <p:nvPr/>
          </p:nvSpPr>
          <p:spPr>
            <a:xfrm rot="10800000">
              <a:off x="0" y="0"/>
              <a:ext cx="1633" cy="953"/>
            </a:xfrm>
            <a:prstGeom prst="ellipse">
              <a:avLst/>
            </a:prstGeom>
            <a:noFill/>
            <a:ln w="28575" cap="flat" cmpd="sng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41" name="椭圆 15385"/>
            <p:cNvSpPr/>
            <p:nvPr/>
          </p:nvSpPr>
          <p:spPr>
            <a:xfrm>
              <a:off x="273" y="454"/>
              <a:ext cx="45" cy="45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42" name="椭圆 15386"/>
            <p:cNvSpPr/>
            <p:nvPr/>
          </p:nvSpPr>
          <p:spPr>
            <a:xfrm>
              <a:off x="1360" y="453"/>
              <a:ext cx="46" cy="46"/>
            </a:xfrm>
            <a:prstGeom prst="ellipse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43" name="直接连接符 15387"/>
            <p:cNvSpPr/>
            <p:nvPr/>
          </p:nvSpPr>
          <p:spPr>
            <a:xfrm flipV="1">
              <a:off x="290" y="82"/>
              <a:ext cx="971" cy="38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9244" name="直接连接符 15388"/>
            <p:cNvSpPr/>
            <p:nvPr/>
          </p:nvSpPr>
          <p:spPr>
            <a:xfrm>
              <a:off x="1252" y="73"/>
              <a:ext cx="127" cy="399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15390" name="组合 15389"/>
          <p:cNvGrpSpPr/>
          <p:nvPr/>
        </p:nvGrpSpPr>
        <p:grpSpPr>
          <a:xfrm>
            <a:off x="3522663" y="1744663"/>
            <a:ext cx="2187575" cy="1501775"/>
            <a:chOff x="0" y="0"/>
            <a:chExt cx="1378" cy="946"/>
          </a:xfrm>
        </p:grpSpPr>
        <p:sp>
          <p:nvSpPr>
            <p:cNvPr id="9246" name="文本框 15390"/>
            <p:cNvSpPr txBox="1"/>
            <p:nvPr/>
          </p:nvSpPr>
          <p:spPr>
            <a:xfrm>
              <a:off x="1069" y="0"/>
              <a:ext cx="272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M</a:t>
              </a:r>
              <a:endParaRPr lang="en-US" altLang="zh-CN" sz="2400" b="1" i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47" name="文本框 15391"/>
            <p:cNvSpPr txBox="1"/>
            <p:nvPr/>
          </p:nvSpPr>
          <p:spPr>
            <a:xfrm>
              <a:off x="0" y="636"/>
              <a:ext cx="317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F</a:t>
              </a:r>
              <a:r>
                <a:rPr lang="en-US" altLang="zh-CN" sz="1400" b="1">
                  <a:solidFill>
                    <a:srgbClr val="0000C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1400" b="1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48" name="文本框 15392"/>
            <p:cNvSpPr txBox="1"/>
            <p:nvPr/>
          </p:nvSpPr>
          <p:spPr>
            <a:xfrm>
              <a:off x="1061" y="656"/>
              <a:ext cx="317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ctr"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F</a:t>
              </a:r>
              <a:r>
                <a:rPr lang="en-US" altLang="zh-CN" sz="1400" b="1">
                  <a:solidFill>
                    <a:srgbClr val="0000C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1400" b="1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394" name="矩形 15393"/>
          <p:cNvSpPr/>
          <p:nvPr/>
        </p:nvSpPr>
        <p:spPr>
          <a:xfrm>
            <a:off x="3927475" y="4200525"/>
            <a:ext cx="1520825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方案一</a:t>
            </a:r>
            <a:endParaRPr lang="zh-CN" altLang="en-US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5395" name="组合 15394"/>
          <p:cNvGrpSpPr/>
          <p:nvPr/>
        </p:nvGrpSpPr>
        <p:grpSpPr>
          <a:xfrm>
            <a:off x="6400800" y="1154113"/>
            <a:ext cx="2593975" cy="3395663"/>
            <a:chOff x="0" y="0"/>
            <a:chExt cx="1634" cy="2139"/>
          </a:xfrm>
        </p:grpSpPr>
        <p:sp>
          <p:nvSpPr>
            <p:cNvPr id="9251" name="文本框 15395"/>
            <p:cNvSpPr txBox="1"/>
            <p:nvPr/>
          </p:nvSpPr>
          <p:spPr>
            <a:xfrm>
              <a:off x="772" y="1407"/>
              <a:ext cx="480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F</a:t>
              </a:r>
              <a:r>
                <a:rPr lang="en-US" altLang="zh-CN" sz="1400" b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1400" b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52" name="文本框 15396"/>
            <p:cNvSpPr txBox="1"/>
            <p:nvPr/>
          </p:nvSpPr>
          <p:spPr>
            <a:xfrm>
              <a:off x="763" y="411"/>
              <a:ext cx="384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F</a:t>
              </a:r>
              <a:r>
                <a:rPr lang="en-US" altLang="zh-CN" sz="1400" b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sz="1400" b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9253" name="组合 15397"/>
            <p:cNvGrpSpPr/>
            <p:nvPr/>
          </p:nvGrpSpPr>
          <p:grpSpPr>
            <a:xfrm>
              <a:off x="0" y="0"/>
              <a:ext cx="1634" cy="2139"/>
              <a:chOff x="0" y="0"/>
              <a:chExt cx="1634" cy="2139"/>
            </a:xfrm>
          </p:grpSpPr>
          <p:sp>
            <p:nvSpPr>
              <p:cNvPr id="9254" name="文本框 15398"/>
              <p:cNvSpPr txBox="1"/>
              <p:nvPr/>
            </p:nvSpPr>
            <p:spPr>
              <a:xfrm>
                <a:off x="364" y="1907"/>
                <a:ext cx="912" cy="2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zh-CN" b="1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</a:rPr>
                  <a:t>  </a:t>
                </a:r>
                <a:r>
                  <a:rPr lang="zh-CN" altLang="en-US" b="1">
                    <a:solidFill>
                      <a:schemeClr val="tx1"/>
                    </a:solidFill>
                    <a:latin typeface="黑体" panose="02010609060101010101" charset="-122"/>
                    <a:ea typeface="黑体" panose="02010609060101010101" charset="-122"/>
                  </a:rPr>
                  <a:t>方案二</a:t>
                </a:r>
                <a:endParaRPr lang="zh-CN" altLang="en-US" b="1">
                  <a:solidFill>
                    <a:schemeClr val="tx1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grpSp>
            <p:nvGrpSpPr>
              <p:cNvPr id="9255" name="组合 15399"/>
              <p:cNvGrpSpPr/>
              <p:nvPr/>
            </p:nvGrpSpPr>
            <p:grpSpPr>
              <a:xfrm>
                <a:off x="0" y="0"/>
                <a:ext cx="1634" cy="1905"/>
                <a:chOff x="0" y="0"/>
                <a:chExt cx="1634" cy="1905"/>
              </a:xfrm>
            </p:grpSpPr>
            <p:sp>
              <p:nvSpPr>
                <p:cNvPr id="9256" name="直接连接符 15400"/>
                <p:cNvSpPr/>
                <p:nvPr/>
              </p:nvSpPr>
              <p:spPr>
                <a:xfrm flipV="1">
                  <a:off x="0" y="1030"/>
                  <a:ext cx="1543" cy="0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sp>
            <p:sp>
              <p:nvSpPr>
                <p:cNvPr id="9257" name="直接连接符 15401"/>
                <p:cNvSpPr/>
                <p:nvPr/>
              </p:nvSpPr>
              <p:spPr>
                <a:xfrm flipV="1">
                  <a:off x="772" y="101"/>
                  <a:ext cx="0" cy="1804"/>
                </a:xfrm>
                <a:prstGeom prst="line">
                  <a:avLst/>
                </a:prstGeom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</p:sp>
            <p:sp>
              <p:nvSpPr>
                <p:cNvPr id="9258" name="文本框 15402"/>
                <p:cNvSpPr txBox="1"/>
                <p:nvPr/>
              </p:nvSpPr>
              <p:spPr>
                <a:xfrm>
                  <a:off x="556" y="984"/>
                  <a:ext cx="336" cy="25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2000" b="1" i="1">
                      <a:solidFill>
                        <a:srgbClr val="0000CC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O</a:t>
                  </a:r>
                  <a:endParaRPr lang="en-US" altLang="zh-CN" sz="2000" b="1" i="1">
                    <a:solidFill>
                      <a:srgbClr val="0000CC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9259" name="文本框 15403"/>
                <p:cNvSpPr txBox="1"/>
                <p:nvPr/>
              </p:nvSpPr>
              <p:spPr>
                <a:xfrm>
                  <a:off x="1346" y="1008"/>
                  <a:ext cx="288" cy="29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2400" b="1" i="1">
                      <a:solidFill>
                        <a:srgbClr val="0000CC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x</a:t>
                  </a:r>
                  <a:endParaRPr lang="en-US" altLang="zh-CN" sz="2400" b="1" i="1">
                    <a:solidFill>
                      <a:srgbClr val="0000CC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9260" name="文本框 15404"/>
                <p:cNvSpPr txBox="1"/>
                <p:nvPr/>
              </p:nvSpPr>
              <p:spPr>
                <a:xfrm>
                  <a:off x="580" y="0"/>
                  <a:ext cx="240" cy="29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2400" b="1" i="1">
                      <a:solidFill>
                        <a:srgbClr val="0000CC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y</a:t>
                  </a:r>
                  <a:endParaRPr lang="en-US" altLang="zh-CN" sz="2400" b="1" i="1">
                    <a:solidFill>
                      <a:srgbClr val="0000CC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9261" name="文本框 15405"/>
                <p:cNvSpPr txBox="1"/>
                <p:nvPr/>
              </p:nvSpPr>
              <p:spPr>
                <a:xfrm>
                  <a:off x="52" y="624"/>
                  <a:ext cx="480" cy="29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zh-CN" sz="2400" b="1" i="1">
                      <a:solidFill>
                        <a:srgbClr val="0000CC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rPr>
                    <a:t>M</a:t>
                  </a:r>
                  <a:endParaRPr lang="en-US" altLang="zh-CN" sz="2400" b="1" i="1">
                    <a:solidFill>
                      <a:srgbClr val="0000CC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9262" name="椭圆 15406"/>
                <p:cNvSpPr/>
                <p:nvPr/>
              </p:nvSpPr>
              <p:spPr>
                <a:xfrm>
                  <a:off x="292" y="336"/>
                  <a:ext cx="960" cy="1440"/>
                </a:xfrm>
                <a:prstGeom prst="ellipse">
                  <a:avLst/>
                </a:prstGeom>
                <a:noFill/>
                <a:ln w="28575" cap="flat" cmpd="sng">
                  <a:solidFill>
                    <a:srgbClr val="CC33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9263" name="直接连接符 15407"/>
                <p:cNvSpPr/>
                <p:nvPr/>
              </p:nvSpPr>
              <p:spPr>
                <a:xfrm flipH="1">
                  <a:off x="340" y="528"/>
                  <a:ext cx="432" cy="288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9264" name="直接连接符 15408"/>
                <p:cNvSpPr/>
                <p:nvPr/>
              </p:nvSpPr>
              <p:spPr>
                <a:xfrm flipH="1" flipV="1">
                  <a:off x="340" y="816"/>
                  <a:ext cx="432" cy="720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9265" name="椭圆 15409"/>
                <p:cNvSpPr/>
                <p:nvPr/>
              </p:nvSpPr>
              <p:spPr>
                <a:xfrm>
                  <a:off x="751" y="1513"/>
                  <a:ext cx="46" cy="46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9266" name="椭圆 15410"/>
                <p:cNvSpPr/>
                <p:nvPr/>
              </p:nvSpPr>
              <p:spPr>
                <a:xfrm>
                  <a:off x="756" y="507"/>
                  <a:ext cx="46" cy="46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anchor="t"/>
                <a:p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15412" name="组合 15411"/>
          <p:cNvGrpSpPr/>
          <p:nvPr/>
        </p:nvGrpSpPr>
        <p:grpSpPr>
          <a:xfrm>
            <a:off x="3646488" y="1228725"/>
            <a:ext cx="2770187" cy="2663825"/>
            <a:chOff x="0" y="0"/>
            <a:chExt cx="1745" cy="1678"/>
          </a:xfrm>
        </p:grpSpPr>
        <p:sp>
          <p:nvSpPr>
            <p:cNvPr id="9268" name="直接连接符 15412"/>
            <p:cNvSpPr/>
            <p:nvPr/>
          </p:nvSpPr>
          <p:spPr>
            <a:xfrm rot="2694553" flipV="1">
              <a:off x="0" y="285"/>
              <a:ext cx="1406" cy="1393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9269" name="直接连接符 15413"/>
            <p:cNvSpPr/>
            <p:nvPr/>
          </p:nvSpPr>
          <p:spPr>
            <a:xfrm rot="2694553" flipH="1" flipV="1">
              <a:off x="566" y="302"/>
              <a:ext cx="1179" cy="1169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sp>
        <p:sp>
          <p:nvSpPr>
            <p:cNvPr id="9270" name="文本框 15414"/>
            <p:cNvSpPr txBox="1"/>
            <p:nvPr/>
          </p:nvSpPr>
          <p:spPr>
            <a:xfrm>
              <a:off x="907" y="998"/>
              <a:ext cx="318" cy="2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0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O</a:t>
              </a:r>
              <a:endParaRPr lang="en-US" altLang="zh-CN" sz="2000" b="1" i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71" name="文本框 15415"/>
            <p:cNvSpPr txBox="1"/>
            <p:nvPr/>
          </p:nvSpPr>
          <p:spPr>
            <a:xfrm>
              <a:off x="1496" y="960"/>
              <a:ext cx="182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x</a:t>
              </a:r>
              <a:endParaRPr lang="en-US" altLang="zh-CN" sz="2400" b="1" i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9272" name="文本框 15416"/>
            <p:cNvSpPr txBox="1"/>
            <p:nvPr/>
          </p:nvSpPr>
          <p:spPr>
            <a:xfrm>
              <a:off x="952" y="0"/>
              <a:ext cx="182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 i="1">
                  <a:solidFill>
                    <a:srgbClr val="0000CC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y</a:t>
              </a:r>
              <a:endParaRPr lang="en-US" altLang="zh-CN" sz="2400" b="1" i="1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418" name="文本框 15417"/>
          <p:cNvSpPr txBox="1"/>
          <p:nvPr/>
        </p:nvSpPr>
        <p:spPr>
          <a:xfrm>
            <a:off x="1524000" y="4897755"/>
            <a:ext cx="961009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4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原则：尽可能使方程的形式简单、运算简单；</a:t>
            </a:r>
            <a:endParaRPr lang="zh-CN" altLang="en-US" sz="24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r>
              <a:rPr lang="en-US" altLang="zh-CN" sz="24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</a:t>
            </a:r>
            <a:r>
              <a:rPr lang="zh-CN" altLang="en-US" sz="24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一般利用对称轴或已有的互相垂直的线段所在的直线作为坐标轴</a:t>
            </a:r>
            <a:r>
              <a:rPr lang="en-US" altLang="zh-CN" sz="24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.)</a:t>
            </a:r>
            <a:endParaRPr lang="en-US" altLang="zh-CN" sz="24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5419" name="文本框 15418"/>
          <p:cNvSpPr txBox="1"/>
          <p:nvPr/>
        </p:nvSpPr>
        <p:spPr>
          <a:xfrm>
            <a:off x="4572000" y="5811838"/>
            <a:ext cx="3389313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对称、“简洁”</a:t>
            </a:r>
            <a:r>
              <a:rPr lang="en-US" altLang="zh-CN" sz="24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)</a:t>
            </a:r>
            <a:endParaRPr lang="en-US" altLang="zh-CN" sz="24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5" dur="500"/>
                                        <p:tgtEl>
                                          <p:spTgt spid="15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94" grpId="0"/>
      <p:bldP spid="15418" grpId="0"/>
      <p:bldP spid="154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8736153" y="313066"/>
            <a:ext cx="266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92D050"/>
                </a:solidFill>
              </a:rPr>
              <a:t> </a:t>
            </a:r>
            <a:endParaRPr lang="zh-CN" altLang="en-US" dirty="0"/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221615" y="126365"/>
            <a:ext cx="2456815" cy="1143000"/>
          </a:xfrm>
        </p:spPr>
        <p:txBody>
          <a:bodyPr>
            <a:no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新课引入</a:t>
            </a:r>
            <a:endParaRPr lang="zh-CN" altLang="en-US" sz="4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12" y="1452962"/>
            <a:ext cx="4436413" cy="48206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2" name="矩形 11"/>
          <p:cNvSpPr/>
          <p:nvPr/>
        </p:nvSpPr>
        <p:spPr>
          <a:xfrm>
            <a:off x="1042645" y="6217876"/>
            <a:ext cx="304101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Arial Unicode MS" panose="020B0604020202020204" pitchFamily="34" charset="-122"/>
              </a:rPr>
              <a:t>杰尼西亚的耳朵</a:t>
            </a:r>
            <a:endParaRPr lang="zh-CN" altLang="en-US" sz="3200" b="1" dirty="0" smtClean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Arial Unicode MS" panose="020B0604020202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87620" y="1452880"/>
            <a:ext cx="6547485" cy="470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仿宋" panose="02010600040101010101" pitchFamily="2" charset="-122"/>
                <a:ea typeface="华文仿宋" panose="02010600040101010101" pitchFamily="2" charset="-122"/>
              </a:rPr>
              <a:t> </a:t>
            </a:r>
            <a:r>
              <a:rPr lang="zh-CN" altLang="en-US" sz="28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</a:t>
            </a:r>
            <a:r>
              <a:rPr lang="zh-CN" altLang="en-US" sz="3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据说</a:t>
            </a:r>
            <a:r>
              <a:rPr lang="zh-CN" altLang="en-US" sz="3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，很久以前，意大利西西里岛有一个山洞，叙拉古的暴君杰尼西亚把一些囚犯关在这个山洞</a:t>
            </a:r>
            <a:r>
              <a:rPr lang="zh-CN" altLang="en-US" sz="3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里。囚犯们</a:t>
            </a:r>
            <a:r>
              <a:rPr lang="zh-CN" altLang="en-US" sz="3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多次密谋逃跑，但每次计划都被杰尼西亚</a:t>
            </a:r>
            <a:r>
              <a:rPr lang="zh-CN" altLang="en-US" sz="3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发现。起初</a:t>
            </a:r>
            <a:r>
              <a:rPr lang="zh-CN" altLang="en-US" sz="3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囚犯们认为出了内奸，但始终未发现</a:t>
            </a:r>
            <a:r>
              <a:rPr lang="zh-CN" altLang="en-US" sz="3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告密者。后来</a:t>
            </a:r>
            <a:r>
              <a:rPr lang="zh-CN" altLang="en-US" sz="30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他们察觉到囚禁他们的山洞形状古怪，洞壁把囚犯们的话都反射到狱卒耳朵里去了，于是囚犯们诅咒这个山洞为“杰尼西亚的耳朵</a:t>
            </a:r>
            <a:r>
              <a:rPr lang="zh-CN" altLang="en-US" sz="30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”。</a:t>
            </a:r>
            <a:endParaRPr lang="zh-CN" altLang="en-US" sz="30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" name="无标题（配乐）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19750" y="6964576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98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8" grpId="0"/>
      <p:bldP spid="12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Line 2"/>
          <p:cNvSpPr/>
          <p:nvPr/>
        </p:nvSpPr>
        <p:spPr>
          <a:xfrm>
            <a:off x="7308215" y="3479800"/>
            <a:ext cx="38100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1266" name="Oval 3"/>
          <p:cNvSpPr/>
          <p:nvPr/>
        </p:nvSpPr>
        <p:spPr>
          <a:xfrm>
            <a:off x="7536815" y="2717800"/>
            <a:ext cx="3276600" cy="1447800"/>
          </a:xfrm>
          <a:prstGeom prst="ellipse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zh-CN" sz="2400" dirty="0">
              <a:solidFill>
                <a:schemeClr val="accent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67" name="Line 4"/>
          <p:cNvSpPr/>
          <p:nvPr/>
        </p:nvSpPr>
        <p:spPr>
          <a:xfrm flipV="1">
            <a:off x="9213215" y="2260600"/>
            <a:ext cx="0" cy="21336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1268" name="Text Box 5"/>
          <p:cNvSpPr txBox="1"/>
          <p:nvPr/>
        </p:nvSpPr>
        <p:spPr>
          <a:xfrm>
            <a:off x="8832215" y="3403600"/>
            <a:ext cx="5334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endParaRPr lang="en-US" altLang="zh-CN" sz="24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69" name="Text Box 6"/>
          <p:cNvSpPr txBox="1"/>
          <p:nvPr/>
        </p:nvSpPr>
        <p:spPr>
          <a:xfrm>
            <a:off x="10813415" y="3479800"/>
            <a:ext cx="4572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0" name="Text Box 7"/>
          <p:cNvSpPr txBox="1"/>
          <p:nvPr/>
        </p:nvSpPr>
        <p:spPr>
          <a:xfrm>
            <a:off x="8984615" y="1520825"/>
            <a:ext cx="38100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y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1" name="Line 8"/>
          <p:cNvSpPr/>
          <p:nvPr/>
        </p:nvSpPr>
        <p:spPr>
          <a:xfrm flipV="1">
            <a:off x="7994015" y="3403600"/>
            <a:ext cx="0" cy="152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2" name="Line 9"/>
          <p:cNvSpPr/>
          <p:nvPr/>
        </p:nvSpPr>
        <p:spPr>
          <a:xfrm flipV="1">
            <a:off x="10356215" y="3403600"/>
            <a:ext cx="0" cy="152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3" name="Text Box 10"/>
          <p:cNvSpPr txBox="1"/>
          <p:nvPr/>
        </p:nvSpPr>
        <p:spPr>
          <a:xfrm>
            <a:off x="7841615" y="3479800"/>
            <a:ext cx="7620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en-US" altLang="zh-CN" sz="18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4" name="Text Box 11"/>
          <p:cNvSpPr txBox="1"/>
          <p:nvPr/>
        </p:nvSpPr>
        <p:spPr>
          <a:xfrm>
            <a:off x="10051415" y="3479800"/>
            <a:ext cx="6096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1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18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75" name="Line 12"/>
          <p:cNvSpPr/>
          <p:nvPr/>
        </p:nvSpPr>
        <p:spPr>
          <a:xfrm flipV="1">
            <a:off x="9899015" y="2717800"/>
            <a:ext cx="0" cy="152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6" name="Line 13"/>
          <p:cNvSpPr/>
          <p:nvPr/>
        </p:nvSpPr>
        <p:spPr>
          <a:xfrm flipV="1">
            <a:off x="7994015" y="2794000"/>
            <a:ext cx="1905000" cy="68580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7" name="Line 14"/>
          <p:cNvSpPr/>
          <p:nvPr/>
        </p:nvSpPr>
        <p:spPr>
          <a:xfrm flipH="1" flipV="1">
            <a:off x="9899015" y="2794000"/>
            <a:ext cx="457200" cy="685800"/>
          </a:xfrm>
          <a:prstGeom prst="line">
            <a:avLst/>
          </a:prstGeom>
          <a:ln w="38100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78" name="Text Box 15"/>
          <p:cNvSpPr txBox="1"/>
          <p:nvPr/>
        </p:nvSpPr>
        <p:spPr>
          <a:xfrm>
            <a:off x="9670415" y="2260600"/>
            <a:ext cx="7620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endParaRPr lang="en-US" altLang="zh-CN" sz="24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3969" name="Text Box 17"/>
          <p:cNvSpPr txBox="1"/>
          <p:nvPr/>
        </p:nvSpPr>
        <p:spPr>
          <a:xfrm>
            <a:off x="293370" y="1520825"/>
            <a:ext cx="6092190" cy="20612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解：以</a:t>
            </a: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</a:t>
            </a:r>
            <a:r>
              <a:rPr lang="en-US" altLang="zh-CN" sz="3200" b="1" baseline="-30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</a:t>
            </a:r>
            <a:r>
              <a:rPr lang="en-US" altLang="zh-CN" sz="3200" b="1" baseline="-30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所在直线为</a:t>
            </a: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X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轴， </a:t>
            </a: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</a:t>
            </a:r>
            <a:r>
              <a:rPr lang="en-US" altLang="zh-CN" sz="3200" b="1" baseline="-30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</a:t>
            </a:r>
            <a:r>
              <a:rPr lang="en-US" altLang="zh-CN" sz="3200" b="1" baseline="-30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的中点为原点建立平面直角坐标系，则焦点</a:t>
            </a: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</a:t>
            </a:r>
            <a:r>
              <a:rPr lang="en-US" altLang="zh-CN" sz="3200" b="1" baseline="-30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</a:t>
            </a:r>
            <a:r>
              <a:rPr lang="en-US" altLang="zh-CN" sz="32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</a:t>
            </a:r>
            <a:r>
              <a:rPr lang="en-US" altLang="zh-CN" sz="3200" b="1" baseline="-300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的坐标分别为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(-c,0)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 </a:t>
            </a:r>
            <a:r>
              <a:rPr lang="en-US" altLang="zh-CN" sz="32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(c,0)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1281" name="Text Box 18"/>
          <p:cNvSpPr txBox="1"/>
          <p:nvPr/>
        </p:nvSpPr>
        <p:spPr>
          <a:xfrm>
            <a:off x="7536815" y="3708400"/>
            <a:ext cx="8382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en-US" altLang="zh-CN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,0</a:t>
            </a: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82" name="Text Box 19"/>
          <p:cNvSpPr txBox="1"/>
          <p:nvPr/>
        </p:nvSpPr>
        <p:spPr>
          <a:xfrm>
            <a:off x="9899015" y="3708400"/>
            <a:ext cx="7620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en-US" altLang="zh-CN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,0</a:t>
            </a:r>
            <a:r>
              <a:rPr lang="en-US" altLang="zh-CN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endParaRPr lang="en-US" altLang="zh-CN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283" name="Text Box 20"/>
          <p:cNvSpPr txBox="1"/>
          <p:nvPr/>
        </p:nvSpPr>
        <p:spPr>
          <a:xfrm>
            <a:off x="10051415" y="2260600"/>
            <a:ext cx="7620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en-US" altLang="zh-CN" sz="2400" b="1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x,y</a:t>
            </a:r>
            <a:r>
              <a:rPr lang="en-US" altLang="zh-CN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endParaRPr lang="en-US" altLang="zh-CN" sz="24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3973" name="Text Box 21"/>
          <p:cNvSpPr txBox="1"/>
          <p:nvPr/>
        </p:nvSpPr>
        <p:spPr>
          <a:xfrm>
            <a:off x="293370" y="3582035"/>
            <a:ext cx="751459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设点 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200" b="1" err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x,y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为所求轨迹上的任意一点，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3974" name="Text Box 22"/>
          <p:cNvSpPr txBox="1"/>
          <p:nvPr/>
        </p:nvSpPr>
        <p:spPr>
          <a:xfrm>
            <a:off x="609600" y="4165283"/>
            <a:ext cx="50292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则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|MF</a:t>
            </a:r>
            <a:r>
              <a:rPr lang="en-US" altLang="zh-CN" sz="3200" b="1" baseline="-30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|+ |MF</a:t>
            </a:r>
            <a:r>
              <a:rPr lang="en-US" altLang="zh-CN" sz="3200" b="1" baseline="-300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|=2a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53975" name="Object 23"/>
          <p:cNvGraphicFramePr/>
          <p:nvPr/>
        </p:nvGraphicFramePr>
        <p:xfrm>
          <a:off x="438468" y="4749165"/>
          <a:ext cx="685101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" r:id="rId1" imgW="2463165" imgH="279400" progId="Equation.3">
                  <p:embed/>
                </p:oleObj>
              </mc:Choice>
              <mc:Fallback>
                <p:oleObj name="" r:id="rId1" imgW="2463165" imgH="279400" progId="Equation.3">
                  <p:embed/>
                  <p:pic>
                    <p:nvPicPr>
                      <p:cNvPr id="0" name="图片 311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38468" y="4749165"/>
                        <a:ext cx="6851015" cy="914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42240" y="227330"/>
            <a:ext cx="534479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二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椭圆标准方程的推导：</a:t>
            </a: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73" grpId="0"/>
      <p:bldP spid="25397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4994" name="Text Box 18"/>
          <p:cNvSpPr txBox="1"/>
          <p:nvPr/>
        </p:nvSpPr>
        <p:spPr>
          <a:xfrm>
            <a:off x="521335" y="3046095"/>
            <a:ext cx="111486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两边再平方得：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-2a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cx+c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=a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-2a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cx+a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+a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32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4995" name="Text Box 19"/>
          <p:cNvSpPr txBox="1"/>
          <p:nvPr/>
        </p:nvSpPr>
        <p:spPr>
          <a:xfrm>
            <a:off x="1378585" y="3629660"/>
            <a:ext cx="620268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即：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(a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-c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)x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+a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=a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(a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-c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endParaRPr lang="en-US" altLang="zh-CN" sz="32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4996" name="Text Box 20"/>
          <p:cNvSpPr txBox="1"/>
          <p:nvPr/>
        </p:nvSpPr>
        <p:spPr>
          <a:xfrm>
            <a:off x="521335" y="4288790"/>
            <a:ext cx="82848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因为 </a:t>
            </a:r>
            <a:r>
              <a:rPr lang="en-US" altLang="zh-CN"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1" baseline="30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-c</a:t>
            </a:r>
            <a:r>
              <a:rPr lang="en-US" altLang="zh-CN" sz="2800" b="1" baseline="30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&gt;0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，令</a:t>
            </a:r>
            <a:r>
              <a:rPr lang="en-US" altLang="zh-CN"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lang="en-US" altLang="zh-CN" sz="2800" b="1" baseline="30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-c</a:t>
            </a:r>
            <a:r>
              <a:rPr lang="en-US" altLang="zh-CN" sz="2800" b="1" baseline="30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=b</a:t>
            </a:r>
            <a:r>
              <a:rPr lang="en-US" altLang="zh-CN" sz="2800" b="1" baseline="30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，其中</a:t>
            </a:r>
            <a:r>
              <a:rPr lang="en-US" altLang="zh-CN"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b&gt;0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，代入得：</a:t>
            </a:r>
            <a:endParaRPr lang="zh-CN" altLang="en-US" sz="2800" b="1" baseline="30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54998" name="Object 22"/>
          <p:cNvGraphicFramePr/>
          <p:nvPr/>
        </p:nvGraphicFramePr>
        <p:xfrm>
          <a:off x="3955892" y="4810760"/>
          <a:ext cx="228028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" r:id="rId1" imgW="723900" imgH="419100" progId="Equation.3">
                  <p:embed/>
                </p:oleObj>
              </mc:Choice>
              <mc:Fallback>
                <p:oleObj name="" r:id="rId1" imgW="723900" imgH="419100" progId="Equation.3">
                  <p:embed/>
                  <p:pic>
                    <p:nvPicPr>
                      <p:cNvPr id="0" name="图片 310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55892" y="4810760"/>
                        <a:ext cx="2280285" cy="990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4999" name="Object 23"/>
          <p:cNvGraphicFramePr/>
          <p:nvPr/>
        </p:nvGraphicFramePr>
        <p:xfrm>
          <a:off x="1378268" y="1264920"/>
          <a:ext cx="542480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" r:id="rId3" imgW="2552700" imgH="279400" progId="Equation.3">
                  <p:embed/>
                </p:oleObj>
              </mc:Choice>
              <mc:Fallback>
                <p:oleObj name="" r:id="rId3" imgW="2552700" imgH="279400" progId="Equation.3">
                  <p:embed/>
                  <p:pic>
                    <p:nvPicPr>
                      <p:cNvPr id="0" name="图片 310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78268" y="1264920"/>
                        <a:ext cx="5424805" cy="593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5000" name="Object 24"/>
          <p:cNvGraphicFramePr/>
          <p:nvPr/>
        </p:nvGraphicFramePr>
        <p:xfrm>
          <a:off x="635635" y="1858645"/>
          <a:ext cx="866330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" r:id="rId5" imgW="4076700" imgH="279400" progId="Equation.3">
                  <p:embed/>
                </p:oleObj>
              </mc:Choice>
              <mc:Fallback>
                <p:oleObj name="" r:id="rId5" imgW="4076700" imgH="279400" progId="Equation.3">
                  <p:embed/>
                  <p:pic>
                    <p:nvPicPr>
                      <p:cNvPr id="0" name="图片 310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5635" y="1858645"/>
                        <a:ext cx="8663305" cy="593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5001" name="Object 25"/>
          <p:cNvGraphicFramePr/>
          <p:nvPr/>
        </p:nvGraphicFramePr>
        <p:xfrm>
          <a:off x="1378268" y="2452370"/>
          <a:ext cx="388683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" r:id="rId7" imgW="1828800" imgH="279400" progId="Equation.3">
                  <p:embed/>
                </p:oleObj>
              </mc:Choice>
              <mc:Fallback>
                <p:oleObj name="" r:id="rId7" imgW="1828800" imgH="279400" progId="Equation.3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78268" y="2452370"/>
                        <a:ext cx="3886835" cy="593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5002" name="Text Box 26"/>
          <p:cNvSpPr txBox="1"/>
          <p:nvPr/>
        </p:nvSpPr>
        <p:spPr>
          <a:xfrm>
            <a:off x="7907338" y="4288473"/>
            <a:ext cx="335280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+a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=a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32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32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5003" name="Text Box 27"/>
          <p:cNvSpPr txBox="1"/>
          <p:nvPr/>
        </p:nvSpPr>
        <p:spPr>
          <a:xfrm>
            <a:off x="474345" y="5045075"/>
            <a:ext cx="43434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两边同时除以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8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800" b="1" baseline="30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得：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5004" name="Text Box 28"/>
          <p:cNvSpPr txBox="1"/>
          <p:nvPr/>
        </p:nvSpPr>
        <p:spPr>
          <a:xfrm>
            <a:off x="6400800" y="4983480"/>
            <a:ext cx="164846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(a&gt;b&gt;0)</a:t>
            </a:r>
            <a:endParaRPr lang="en-US" altLang="zh-CN" sz="32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5005" name="Rectangle 29"/>
          <p:cNvSpPr/>
          <p:nvPr/>
        </p:nvSpPr>
        <p:spPr>
          <a:xfrm>
            <a:off x="1478280" y="5801360"/>
            <a:ext cx="84543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这个方程叫做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焦点在 </a:t>
            </a:r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x</a:t>
            </a:r>
            <a:r>
              <a:rPr lang="en-US" altLang="zh-CN" sz="2800" b="1">
                <a:solidFill>
                  <a:srgbClr val="4236E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轴上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椭圆的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标准方程。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050" y="255270"/>
            <a:ext cx="546354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二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椭圆标准方程的推导：</a:t>
            </a: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5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"/>
                                        <p:tgtEl>
                                          <p:spTgt spid="25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"/>
                                        <p:tgtEl>
                                          <p:spTgt spid="25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"/>
                                        <p:tgtEl>
                                          <p:spTgt spid="255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"/>
                                        <p:tgtEl>
                                          <p:spTgt spid="255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55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5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94" grpId="0"/>
      <p:bldP spid="254995" grpId="0"/>
      <p:bldP spid="254996" grpId="0"/>
      <p:bldP spid="255002" grpId="0"/>
      <p:bldP spid="255003" grpId="0"/>
      <p:bldP spid="255004" grpId="0"/>
      <p:bldP spid="25500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787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69020" y="2007870"/>
            <a:ext cx="1991995" cy="345567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</p:pic>
      <p:sp>
        <p:nvSpPr>
          <p:cNvPr id="207875" name="Text Box 3"/>
          <p:cNvSpPr txBox="1">
            <a:spLocks noChangeArrowheads="1"/>
          </p:cNvSpPr>
          <p:nvPr/>
        </p:nvSpPr>
        <p:spPr bwMode="auto">
          <a:xfrm>
            <a:off x="1153160" y="3968115"/>
            <a:ext cx="7250430" cy="127254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>
              <a:lnSpc>
                <a:spcPct val="12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只需将 </a:t>
            </a:r>
            <a:r>
              <a:rPr kumimoji="0" lang="en-US" altLang="zh-CN" sz="3200" b="1" i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x</a:t>
            </a:r>
            <a:r>
              <a:rPr kumimoji="0" lang="zh-CN" altLang="en-US" sz="3200" b="1" i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，</a:t>
            </a:r>
            <a:r>
              <a:rPr kumimoji="0" lang="en-US" altLang="zh-CN" sz="3200" b="1" i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y 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交换位置即得椭圆的标准方程</a:t>
            </a:r>
            <a:r>
              <a:rPr kumimoji="0" lang="en-US" altLang="zh-CN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.</a:t>
            </a:r>
            <a:endParaRPr kumimoji="0" lang="en-US" altLang="zh-CN" sz="3200" b="1" kern="1200" cap="none" spc="0" normalizeH="0" baseline="0" noProof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8403590" y="3735070"/>
            <a:ext cx="2296795" cy="408305"/>
            <a:chOff x="240" y="2208"/>
            <a:chExt cx="1558" cy="257"/>
          </a:xfrm>
        </p:grpSpPr>
        <p:sp>
          <p:nvSpPr>
            <p:cNvPr id="5132" name="Line 5"/>
            <p:cNvSpPr/>
            <p:nvPr/>
          </p:nvSpPr>
          <p:spPr>
            <a:xfrm>
              <a:off x="240" y="2208"/>
              <a:ext cx="1536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stealth" w="med" len="lg"/>
            </a:ln>
          </p:spPr>
        </p:sp>
        <p:graphicFrame>
          <p:nvGraphicFramePr>
            <p:cNvPr id="5124" name="Object 6"/>
            <p:cNvGraphicFramePr/>
            <p:nvPr/>
          </p:nvGraphicFramePr>
          <p:xfrm>
            <a:off x="1584" y="2229"/>
            <a:ext cx="214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4" name="" r:id="rId2" imgW="127000" imgH="139700" progId="Equation.3">
                    <p:embed/>
                  </p:oleObj>
                </mc:Choice>
                <mc:Fallback>
                  <p:oleObj name="" r:id="rId2" imgW="127000" imgH="139700" progId="Equation.3">
                    <p:embed/>
                    <p:pic>
                      <p:nvPicPr>
                        <p:cNvPr id="0" name="图片 3093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584" y="2229"/>
                          <a:ext cx="214" cy="23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7"/>
          <p:cNvGrpSpPr/>
          <p:nvPr/>
        </p:nvGrpSpPr>
        <p:grpSpPr>
          <a:xfrm>
            <a:off x="9192895" y="1925320"/>
            <a:ext cx="342900" cy="3768090"/>
            <a:chOff x="744" y="1104"/>
            <a:chExt cx="216" cy="2208"/>
          </a:xfrm>
          <a:solidFill>
            <a:schemeClr val="bg1"/>
          </a:solidFill>
        </p:grpSpPr>
        <p:sp>
          <p:nvSpPr>
            <p:cNvPr id="5131" name="Line 8"/>
            <p:cNvSpPr/>
            <p:nvPr/>
          </p:nvSpPr>
          <p:spPr>
            <a:xfrm flipV="1">
              <a:off x="960" y="1152"/>
              <a:ext cx="0" cy="2160"/>
            </a:xfrm>
            <a:prstGeom prst="line">
              <a:avLst/>
            </a:prstGeom>
            <a:grpFill/>
            <a:ln w="28575" cap="flat" cmpd="sng">
              <a:solidFill>
                <a:schemeClr val="tx1"/>
              </a:solidFill>
              <a:prstDash val="solid"/>
              <a:headEnd type="none" w="med" len="med"/>
              <a:tailEnd type="stealth" w="med" len="lg"/>
            </a:ln>
          </p:spPr>
        </p:sp>
        <p:graphicFrame>
          <p:nvGraphicFramePr>
            <p:cNvPr id="5123" name="Object 9"/>
            <p:cNvGraphicFramePr/>
            <p:nvPr/>
          </p:nvGraphicFramePr>
          <p:xfrm>
            <a:off x="744" y="1104"/>
            <a:ext cx="206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3" name="" r:id="rId4" imgW="139700" imgH="165100" progId="Equation.3">
                    <p:embed/>
                  </p:oleObj>
                </mc:Choice>
                <mc:Fallback>
                  <p:oleObj name="" r:id="rId4" imgW="139700" imgH="165100" progId="Equation.3">
                    <p:embed/>
                    <p:pic>
                      <p:nvPicPr>
                        <p:cNvPr id="0" name="图片 3092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44" y="1104"/>
                          <a:ext cx="206" cy="2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7882" name="Object 10"/>
          <p:cNvGraphicFramePr/>
          <p:nvPr/>
        </p:nvGraphicFramePr>
        <p:xfrm>
          <a:off x="9264333" y="3586480"/>
          <a:ext cx="271462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6" imgW="127000" imgH="139700" progId="Equation.3">
                  <p:embed/>
                </p:oleObj>
              </mc:Choice>
              <mc:Fallback>
                <p:oleObj name="" r:id="rId6" imgW="127000" imgH="139700" progId="Equation.3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264333" y="3586480"/>
                        <a:ext cx="271462" cy="298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883" name="Text Box 11"/>
          <p:cNvSpPr txBox="1">
            <a:spLocks noChangeArrowheads="1"/>
          </p:cNvSpPr>
          <p:nvPr/>
        </p:nvSpPr>
        <p:spPr bwMode="auto">
          <a:xfrm>
            <a:off x="1260475" y="1431290"/>
            <a:ext cx="6845935" cy="245364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>
              <a:lnSpc>
                <a:spcPct val="12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b="1" kern="1200" cap="none" spc="0" normalizeH="0" baseline="0" noProof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28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如果以椭圆的焦点所在直线为 </a:t>
            </a:r>
            <a:r>
              <a:rPr kumimoji="0" lang="en-US" altLang="zh-CN" sz="3200" b="1" i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y 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轴，且</a:t>
            </a:r>
            <a:r>
              <a:rPr kumimoji="0" lang="en-US" altLang="zh-CN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F</a:t>
            </a:r>
            <a:r>
              <a:rPr kumimoji="0" lang="en-US" altLang="zh-CN" sz="3200" b="1" kern="1200" cap="none" spc="0" normalizeH="0" baseline="-2500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3200" b="1" kern="1200" cap="none" spc="0" normalizeH="0" baseline="-2500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0" lang="en-US" altLang="zh-CN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F</a:t>
            </a:r>
            <a:r>
              <a:rPr kumimoji="0" lang="en-US" altLang="zh-CN" sz="3200" b="1" kern="1200" cap="none" spc="0" normalizeH="0" baseline="-2500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的坐标分别为（</a:t>
            </a:r>
            <a:r>
              <a:rPr kumimoji="0" lang="en-US" altLang="zh-CN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0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，</a:t>
            </a:r>
            <a:r>
              <a:rPr kumimoji="0" lang="en-US" altLang="zh-CN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-c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）和（</a:t>
            </a:r>
            <a:r>
              <a:rPr kumimoji="0" lang="en-US" altLang="zh-CN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0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，</a:t>
            </a:r>
            <a:r>
              <a:rPr kumimoji="0" lang="en-US" altLang="zh-CN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c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），</a:t>
            </a:r>
            <a:r>
              <a:rPr kumimoji="0" lang="en-US" altLang="zh-CN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a</a:t>
            </a:r>
            <a:r>
              <a:rPr kumimoji="0" lang="en-US" altLang="zh-CN" sz="3200" b="1" i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3200" b="1" i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、</a:t>
            </a:r>
            <a:r>
              <a:rPr kumimoji="0" lang="en-US" altLang="zh-CN" sz="3200" b="1" i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b </a:t>
            </a:r>
            <a:r>
              <a:rPr kumimoji="0" lang="zh-CN" altLang="en-US" sz="3200" b="1" kern="1200" cap="none" spc="0" normalizeH="0" baseline="0" noProof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的含义都不变，那么椭圆又有怎样的标准方程呢？</a:t>
            </a:r>
            <a:endParaRPr kumimoji="0" lang="zh-CN" altLang="en-US" sz="3200" b="1" kern="1200" cap="none" spc="0" normalizeH="0" baseline="0" noProof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30" name="WordArt 12"/>
          <p:cNvSpPr>
            <a:spLocks noTextEdit="1"/>
          </p:cNvSpPr>
          <p:nvPr/>
        </p:nvSpPr>
        <p:spPr>
          <a:xfrm>
            <a:off x="550545" y="1431290"/>
            <a:ext cx="1135063" cy="1092200"/>
          </a:xfrm>
          <a:prstGeom prst="rect">
            <a:avLst/>
          </a:prstGeom>
        </p:spPr>
        <p:txBody>
          <a:bodyPr wrap="none" fromWordArt="1">
            <a:normAutofit/>
          </a:bodyPr>
          <a:p>
            <a:pPr algn="ctr" eaLnBrk="0" hangingPunct="0"/>
            <a:r>
              <a:rPr lang="zh-CN" altLang="en-US" sz="4400" b="1" i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思考？</a:t>
            </a:r>
            <a:endParaRPr lang="zh-CN" altLang="en-US" sz="4400" b="1" i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aphicFrame>
        <p:nvGraphicFramePr>
          <p:cNvPr id="34847" name="Object 32"/>
          <p:cNvGraphicFramePr>
            <a:graphicFrameLocks noGrp="1"/>
          </p:cNvGraphicFramePr>
          <p:nvPr/>
        </p:nvGraphicFramePr>
        <p:xfrm>
          <a:off x="2440623" y="4535647"/>
          <a:ext cx="3591560" cy="1157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" r:id="rId8" imgW="1435100" imgH="419100" progId="Equation.3">
                  <p:embed/>
                </p:oleObj>
              </mc:Choice>
              <mc:Fallback>
                <p:oleObj name="" r:id="rId8" imgW="1435100" imgH="419100" progId="Equation.3">
                  <p:embed/>
                  <p:pic>
                    <p:nvPicPr>
                      <p:cNvPr id="0" name="图片 310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40623" y="4535647"/>
                        <a:ext cx="3591560" cy="115760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7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7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7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83" grpId="0" bldLvl="0" animBg="1"/>
      <p:bldP spid="20787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64615" y="1243965"/>
            <a:ext cx="9536430" cy="563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graphicFrame>
        <p:nvGraphicFramePr>
          <p:cNvPr id="201730" name="Group 2"/>
          <p:cNvGraphicFramePr>
            <a:graphicFrameLocks noGrp="1"/>
          </p:cNvGraphicFramePr>
          <p:nvPr/>
        </p:nvGraphicFramePr>
        <p:xfrm>
          <a:off x="1649413" y="1409700"/>
          <a:ext cx="8993505" cy="4323715"/>
        </p:xfrm>
        <a:graphic>
          <a:graphicData uri="http://schemas.openxmlformats.org/drawingml/2006/table">
            <a:tbl>
              <a:tblPr/>
              <a:tblGrid>
                <a:gridCol w="2501900"/>
                <a:gridCol w="2865120"/>
                <a:gridCol w="3626485"/>
              </a:tblGrid>
              <a:tr h="87693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  <a:tr h="159829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8188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</a:tbl>
          </a:graphicData>
        </a:graphic>
      </p:graphicFrame>
      <p:graphicFrame>
        <p:nvGraphicFramePr>
          <p:cNvPr id="201754" name="Object 26"/>
          <p:cNvGraphicFramePr/>
          <p:nvPr/>
        </p:nvGraphicFramePr>
        <p:xfrm>
          <a:off x="4366737" y="3818731"/>
          <a:ext cx="2631440" cy="795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" r:id="rId1" imgW="1498600" imgH="419100" progId="Equation.3">
                  <p:embed/>
                </p:oleObj>
              </mc:Choice>
              <mc:Fallback>
                <p:oleObj name="" r:id="rId1" imgW="1498600" imgH="419100" progId="Equation.3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366737" y="3818731"/>
                        <a:ext cx="2631440" cy="795020"/>
                      </a:xfrm>
                      <a:prstGeom prst="rect">
                        <a:avLst/>
                      </a:prstGeom>
                      <a:noFill/>
                      <a:ln w="12700" cmpd="sng">
                        <a:noFill/>
                        <a:prstDash val="sysDot"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66" name="Rectangle 27"/>
          <p:cNvSpPr/>
          <p:nvPr/>
        </p:nvSpPr>
        <p:spPr>
          <a:xfrm>
            <a:off x="9141143" y="4634548"/>
            <a:ext cx="38100" cy="1841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p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01756" name="Object 28"/>
          <p:cNvGraphicFramePr/>
          <p:nvPr/>
        </p:nvGraphicFramePr>
        <p:xfrm>
          <a:off x="7317264" y="3876040"/>
          <a:ext cx="270764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" r:id="rId3" imgW="1498600" imgH="419100" progId="Equation.3">
                  <p:embed/>
                </p:oleObj>
              </mc:Choice>
              <mc:Fallback>
                <p:oleObj name="" r:id="rId3" imgW="1498600" imgH="419100" progId="Equation.3">
                  <p:embed/>
                  <p:pic>
                    <p:nvPicPr>
                      <p:cNvPr id="0" name="图片 310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17264" y="3876040"/>
                        <a:ext cx="2707640" cy="758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68" name="Text Box 29"/>
          <p:cNvSpPr txBox="1"/>
          <p:nvPr/>
        </p:nvSpPr>
        <p:spPr>
          <a:xfrm>
            <a:off x="2483168" y="3002915"/>
            <a:ext cx="9906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图  形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869" name="Text Box 30"/>
          <p:cNvSpPr txBox="1"/>
          <p:nvPr/>
        </p:nvSpPr>
        <p:spPr>
          <a:xfrm>
            <a:off x="2483485" y="4024948"/>
            <a:ext cx="11430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方  程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870" name="Text Box 31"/>
          <p:cNvSpPr txBox="1"/>
          <p:nvPr/>
        </p:nvSpPr>
        <p:spPr>
          <a:xfrm>
            <a:off x="2459038" y="4634865"/>
            <a:ext cx="11430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焦  点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1760" name="Text Box 32"/>
          <p:cNvSpPr txBox="1"/>
          <p:nvPr/>
        </p:nvSpPr>
        <p:spPr>
          <a:xfrm>
            <a:off x="4293870" y="4634865"/>
            <a:ext cx="27768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i="1" dirty="0" err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</a:t>
            </a:r>
            <a:r>
              <a:rPr lang="en-US" altLang="zh-CN" sz="2400" b="1" dirty="0" err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(±</a:t>
            </a:r>
            <a:r>
              <a:rPr lang="en-US" altLang="zh-CN" sz="2400" b="1" i="1" dirty="0" err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c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0)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在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轴上</a:t>
            </a:r>
            <a:endParaRPr lang="zh-CN" altLang="en-US" sz="2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01761" name="Text Box 33"/>
          <p:cNvSpPr txBox="1"/>
          <p:nvPr/>
        </p:nvSpPr>
        <p:spPr>
          <a:xfrm>
            <a:off x="7317105" y="4634865"/>
            <a:ext cx="310959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i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</a:t>
            </a:r>
            <a:r>
              <a:rPr lang="en-US" altLang="zh-CN" sz="24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(0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±</a:t>
            </a:r>
            <a:r>
              <a:rPr lang="en-US" altLang="zh-CN" sz="2400" b="1" i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c</a:t>
            </a:r>
            <a:r>
              <a:rPr lang="en-US" altLang="zh-CN" sz="24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)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在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y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轴上</a:t>
            </a:r>
            <a:endParaRPr lang="zh-CN" altLang="en-US" sz="2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5873" name="Text Box 34"/>
          <p:cNvSpPr txBox="1"/>
          <p:nvPr/>
        </p:nvSpPr>
        <p:spPr>
          <a:xfrm>
            <a:off x="2060893" y="5279390"/>
            <a:ext cx="216058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i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sz="2400" b="1" i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sz="2400" b="1" i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en-US" sz="2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之间的关系</a:t>
            </a:r>
            <a:endParaRPr lang="zh-CN" altLang="en-US" sz="2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1763" name="Text Box 35"/>
          <p:cNvSpPr txBox="1"/>
          <p:nvPr/>
        </p:nvSpPr>
        <p:spPr>
          <a:xfrm>
            <a:off x="6014085" y="5187315"/>
            <a:ext cx="36537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i="1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3600" b="1" baseline="300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</a:rPr>
              <a:t>=</a:t>
            </a:r>
            <a:r>
              <a:rPr lang="en-US" altLang="zh-CN" sz="3600" i="1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3600" b="1" baseline="300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en-US" altLang="zh-CN" sz="3600" i="1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3600" b="1" baseline="300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en-US" altLang="zh-CN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5876" name="Text Box 37"/>
          <p:cNvSpPr txBox="1"/>
          <p:nvPr/>
        </p:nvSpPr>
        <p:spPr>
          <a:xfrm>
            <a:off x="2459038" y="1594168"/>
            <a:ext cx="11430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定  义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Group 38"/>
          <p:cNvGrpSpPr/>
          <p:nvPr/>
        </p:nvGrpSpPr>
        <p:grpSpPr>
          <a:xfrm>
            <a:off x="4394518" y="2316480"/>
            <a:ext cx="2303462" cy="1538288"/>
            <a:chOff x="1565" y="1053"/>
            <a:chExt cx="1678" cy="1198"/>
          </a:xfrm>
        </p:grpSpPr>
        <p:sp>
          <p:nvSpPr>
            <p:cNvPr id="35878" name="Rectangle 39"/>
            <p:cNvSpPr/>
            <p:nvPr/>
          </p:nvSpPr>
          <p:spPr>
            <a:xfrm>
              <a:off x="1965" y="1755"/>
              <a:ext cx="82" cy="1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 anchor="t">
              <a:spAutoFit/>
            </a:bodyPr>
            <a:p>
              <a:r>
                <a:rPr lang="en-US" altLang="zh-CN" sz="1600" b="1" i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5879" name="Rectangle 40"/>
            <p:cNvSpPr/>
            <p:nvPr/>
          </p:nvSpPr>
          <p:spPr>
            <a:xfrm>
              <a:off x="2869" y="1755"/>
              <a:ext cx="82" cy="1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 anchor="t">
              <a:spAutoFit/>
            </a:bodyPr>
            <a:p>
              <a:r>
                <a:rPr lang="en-US" altLang="zh-CN" sz="1600" b="1" i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35880" name="Group 41"/>
            <p:cNvGrpSpPr/>
            <p:nvPr/>
          </p:nvGrpSpPr>
          <p:grpSpPr>
            <a:xfrm>
              <a:off x="1565" y="1053"/>
              <a:ext cx="1678" cy="1198"/>
              <a:chOff x="1565" y="1053"/>
              <a:chExt cx="1678" cy="1198"/>
            </a:xfrm>
          </p:grpSpPr>
          <p:sp>
            <p:nvSpPr>
              <p:cNvPr id="35881" name="Freeform 42"/>
              <p:cNvSpPr/>
              <p:nvPr/>
            </p:nvSpPr>
            <p:spPr>
              <a:xfrm>
                <a:off x="1752" y="1386"/>
                <a:ext cx="1299" cy="651"/>
              </a:xfrm>
              <a:custGeom>
                <a:avLst/>
                <a:gdLst/>
                <a:ahLst/>
                <a:cxnLst>
                  <a:cxn ang="0">
                    <a:pos x="20165" y="6057"/>
                  </a:cxn>
                  <a:cxn ang="0">
                    <a:pos x="18473" y="7371"/>
                  </a:cxn>
                  <a:cxn ang="0">
                    <a:pos x="16192" y="8314"/>
                  </a:cxn>
                  <a:cxn ang="0">
                    <a:pos x="13740" y="8861"/>
                  </a:cxn>
                  <a:cxn ang="0">
                    <a:pos x="11439" y="9097"/>
                  </a:cxn>
                  <a:cxn ang="0">
                    <a:pos x="9443" y="9097"/>
                  </a:cxn>
                  <a:cxn ang="0">
                    <a:pos x="7751" y="8960"/>
                  </a:cxn>
                  <a:cxn ang="0">
                    <a:pos x="6382" y="8750"/>
                  </a:cxn>
                  <a:cxn ang="0">
                    <a:pos x="5266" y="8523"/>
                  </a:cxn>
                  <a:cxn ang="0">
                    <a:pos x="4340" y="8285"/>
                  </a:cxn>
                  <a:cxn ang="0">
                    <a:pos x="3618" y="8005"/>
                  </a:cxn>
                  <a:cxn ang="0">
                    <a:pos x="3016" y="7778"/>
                  </a:cxn>
                  <a:cxn ang="0">
                    <a:pos x="2490" y="7540"/>
                  </a:cxn>
                  <a:cxn ang="0">
                    <a:pos x="2092" y="7301"/>
                  </a:cxn>
                  <a:cxn ang="0">
                    <a:pos x="1724" y="7062"/>
                  </a:cxn>
                  <a:cxn ang="0">
                    <a:pos x="1450" y="6855"/>
                  </a:cxn>
                  <a:cxn ang="0">
                    <a:pos x="1211" y="6657"/>
                  </a:cxn>
                  <a:cxn ang="0">
                    <a:pos x="957" y="6488"/>
                  </a:cxn>
                  <a:cxn ang="0">
                    <a:pos x="798" y="6320"/>
                  </a:cxn>
                  <a:cxn ang="0">
                    <a:pos x="639" y="6151"/>
                  </a:cxn>
                  <a:cxn ang="0">
                    <a:pos x="526" y="5987"/>
                  </a:cxn>
                  <a:cxn ang="0">
                    <a:pos x="400" y="5820"/>
                  </a:cxn>
                  <a:cxn ang="0">
                    <a:pos x="317" y="5673"/>
                  </a:cxn>
                  <a:cxn ang="0">
                    <a:pos x="242" y="5533"/>
                  </a:cxn>
                  <a:cxn ang="0">
                    <a:pos x="159" y="5413"/>
                  </a:cxn>
                  <a:cxn ang="0">
                    <a:pos x="126" y="5273"/>
                  </a:cxn>
                  <a:cxn ang="0">
                    <a:pos x="83" y="5128"/>
                  </a:cxn>
                  <a:cxn ang="0">
                    <a:pos x="50" y="5005"/>
                  </a:cxn>
                  <a:cxn ang="0">
                    <a:pos x="50" y="4866"/>
                  </a:cxn>
                  <a:cxn ang="0">
                    <a:pos x="0" y="4738"/>
                  </a:cxn>
                  <a:cxn ang="0">
                    <a:pos x="0" y="4598"/>
                  </a:cxn>
                  <a:cxn ang="0">
                    <a:pos x="0" y="4458"/>
                  </a:cxn>
                  <a:cxn ang="0">
                    <a:pos x="0" y="4330"/>
                  </a:cxn>
                  <a:cxn ang="0">
                    <a:pos x="50" y="4219"/>
                  </a:cxn>
                  <a:cxn ang="0">
                    <a:pos x="83" y="4092"/>
                  </a:cxn>
                  <a:cxn ang="0">
                    <a:pos x="83" y="3954"/>
                  </a:cxn>
                  <a:cxn ang="0">
                    <a:pos x="159" y="3814"/>
                  </a:cxn>
                  <a:cxn ang="0">
                    <a:pos x="209" y="3687"/>
                  </a:cxn>
                  <a:cxn ang="0">
                    <a:pos x="284" y="3518"/>
                  </a:cxn>
                  <a:cxn ang="0">
                    <a:pos x="368" y="3378"/>
                  </a:cxn>
                  <a:cxn ang="0">
                    <a:pos x="443" y="3238"/>
                  </a:cxn>
                  <a:cxn ang="0">
                    <a:pos x="559" y="3069"/>
                  </a:cxn>
                  <a:cxn ang="0">
                    <a:pos x="715" y="2901"/>
                  </a:cxn>
                  <a:cxn ang="0">
                    <a:pos x="874" y="2732"/>
                  </a:cxn>
                  <a:cxn ang="0">
                    <a:pos x="1082" y="2563"/>
                  </a:cxn>
                  <a:cxn ang="0">
                    <a:pos x="1294" y="2365"/>
                  </a:cxn>
                  <a:cxn ang="0">
                    <a:pos x="1566" y="2158"/>
                  </a:cxn>
                  <a:cxn ang="0">
                    <a:pos x="1883" y="1965"/>
                  </a:cxn>
                  <a:cxn ang="0">
                    <a:pos x="2251" y="1726"/>
                  </a:cxn>
                  <a:cxn ang="0">
                    <a:pos x="2694" y="1488"/>
                  </a:cxn>
                  <a:cxn ang="0">
                    <a:pos x="3258" y="1249"/>
                  </a:cxn>
                  <a:cxn ang="0">
                    <a:pos x="3942" y="1013"/>
                  </a:cxn>
                  <a:cxn ang="0">
                    <a:pos x="4740" y="745"/>
                  </a:cxn>
                  <a:cxn ang="0">
                    <a:pos x="5742" y="506"/>
                  </a:cxn>
                  <a:cxn ang="0">
                    <a:pos x="6958" y="268"/>
                  </a:cxn>
                  <a:cxn ang="0">
                    <a:pos x="8474" y="99"/>
                  </a:cxn>
                  <a:cxn ang="0">
                    <a:pos x="10274" y="0"/>
                  </a:cxn>
                  <a:cxn ang="0">
                    <a:pos x="12416" y="99"/>
                  </a:cxn>
                  <a:cxn ang="0">
                    <a:pos x="14823" y="436"/>
                  </a:cxn>
                  <a:cxn ang="0">
                    <a:pos x="17232" y="1150"/>
                  </a:cxn>
                  <a:cxn ang="0">
                    <a:pos x="19324" y="2295"/>
                  </a:cxn>
                  <a:cxn ang="0">
                    <a:pos x="20565" y="3757"/>
                  </a:cxn>
                </a:cxnLst>
                <a:pathLst>
                  <a:path w="516" h="270">
                    <a:moveTo>
                      <a:pt x="516" y="135"/>
                    </a:moveTo>
                    <a:lnTo>
                      <a:pt x="516" y="138"/>
                    </a:lnTo>
                    <a:lnTo>
                      <a:pt x="516" y="141"/>
                    </a:lnTo>
                    <a:lnTo>
                      <a:pt x="515" y="144"/>
                    </a:lnTo>
                    <a:lnTo>
                      <a:pt x="515" y="147"/>
                    </a:lnTo>
                    <a:lnTo>
                      <a:pt x="514" y="150"/>
                    </a:lnTo>
                    <a:lnTo>
                      <a:pt x="514" y="153"/>
                    </a:lnTo>
                    <a:lnTo>
                      <a:pt x="513" y="156"/>
                    </a:lnTo>
                    <a:lnTo>
                      <a:pt x="512" y="159"/>
                    </a:lnTo>
                    <a:lnTo>
                      <a:pt x="511" y="162"/>
                    </a:lnTo>
                    <a:lnTo>
                      <a:pt x="510" y="165"/>
                    </a:lnTo>
                    <a:lnTo>
                      <a:pt x="508" y="168"/>
                    </a:lnTo>
                    <a:lnTo>
                      <a:pt x="507" y="170"/>
                    </a:lnTo>
                    <a:lnTo>
                      <a:pt x="505" y="173"/>
                    </a:lnTo>
                    <a:lnTo>
                      <a:pt x="504" y="176"/>
                    </a:lnTo>
                    <a:lnTo>
                      <a:pt x="502" y="179"/>
                    </a:lnTo>
                    <a:lnTo>
                      <a:pt x="500" y="182"/>
                    </a:lnTo>
                    <a:lnTo>
                      <a:pt x="498" y="184"/>
                    </a:lnTo>
                    <a:lnTo>
                      <a:pt x="496" y="187"/>
                    </a:lnTo>
                    <a:lnTo>
                      <a:pt x="494" y="190"/>
                    </a:lnTo>
                    <a:lnTo>
                      <a:pt x="491" y="192"/>
                    </a:lnTo>
                    <a:lnTo>
                      <a:pt x="489" y="195"/>
                    </a:lnTo>
                    <a:lnTo>
                      <a:pt x="486" y="197"/>
                    </a:lnTo>
                    <a:lnTo>
                      <a:pt x="484" y="200"/>
                    </a:lnTo>
                    <a:lnTo>
                      <a:pt x="481" y="202"/>
                    </a:lnTo>
                    <a:lnTo>
                      <a:pt x="478" y="205"/>
                    </a:lnTo>
                    <a:lnTo>
                      <a:pt x="476" y="207"/>
                    </a:lnTo>
                    <a:lnTo>
                      <a:pt x="473" y="210"/>
                    </a:lnTo>
                    <a:lnTo>
                      <a:pt x="470" y="212"/>
                    </a:lnTo>
                    <a:lnTo>
                      <a:pt x="467" y="214"/>
                    </a:lnTo>
                    <a:lnTo>
                      <a:pt x="464" y="216"/>
                    </a:lnTo>
                    <a:lnTo>
                      <a:pt x="460" y="218"/>
                    </a:lnTo>
                    <a:lnTo>
                      <a:pt x="457" y="221"/>
                    </a:lnTo>
                    <a:lnTo>
                      <a:pt x="454" y="223"/>
                    </a:lnTo>
                    <a:lnTo>
                      <a:pt x="450" y="225"/>
                    </a:lnTo>
                    <a:lnTo>
                      <a:pt x="447" y="227"/>
                    </a:lnTo>
                    <a:lnTo>
                      <a:pt x="444" y="228"/>
                    </a:lnTo>
                    <a:lnTo>
                      <a:pt x="440" y="230"/>
                    </a:lnTo>
                    <a:lnTo>
                      <a:pt x="437" y="232"/>
                    </a:lnTo>
                    <a:lnTo>
                      <a:pt x="433" y="234"/>
                    </a:lnTo>
                    <a:lnTo>
                      <a:pt x="429" y="236"/>
                    </a:lnTo>
                    <a:lnTo>
                      <a:pt x="426" y="237"/>
                    </a:lnTo>
                    <a:lnTo>
                      <a:pt x="422" y="239"/>
                    </a:lnTo>
                    <a:lnTo>
                      <a:pt x="418" y="240"/>
                    </a:lnTo>
                    <a:lnTo>
                      <a:pt x="415" y="242"/>
                    </a:lnTo>
                    <a:lnTo>
                      <a:pt x="411" y="243"/>
                    </a:lnTo>
                    <a:lnTo>
                      <a:pt x="407" y="245"/>
                    </a:lnTo>
                    <a:lnTo>
                      <a:pt x="403" y="246"/>
                    </a:lnTo>
                    <a:lnTo>
                      <a:pt x="399" y="248"/>
                    </a:lnTo>
                    <a:lnTo>
                      <a:pt x="396" y="249"/>
                    </a:lnTo>
                    <a:lnTo>
                      <a:pt x="392" y="250"/>
                    </a:lnTo>
                    <a:lnTo>
                      <a:pt x="388" y="251"/>
                    </a:lnTo>
                    <a:lnTo>
                      <a:pt x="384" y="252"/>
                    </a:lnTo>
                    <a:lnTo>
                      <a:pt x="380" y="254"/>
                    </a:lnTo>
                    <a:lnTo>
                      <a:pt x="376" y="255"/>
                    </a:lnTo>
                    <a:lnTo>
                      <a:pt x="373" y="256"/>
                    </a:lnTo>
                    <a:lnTo>
                      <a:pt x="369" y="257"/>
                    </a:lnTo>
                    <a:lnTo>
                      <a:pt x="365" y="257"/>
                    </a:lnTo>
                    <a:lnTo>
                      <a:pt x="361" y="258"/>
                    </a:lnTo>
                    <a:lnTo>
                      <a:pt x="357" y="259"/>
                    </a:lnTo>
                    <a:lnTo>
                      <a:pt x="353" y="260"/>
                    </a:lnTo>
                    <a:lnTo>
                      <a:pt x="350" y="261"/>
                    </a:lnTo>
                    <a:lnTo>
                      <a:pt x="346" y="262"/>
                    </a:lnTo>
                    <a:lnTo>
                      <a:pt x="342" y="262"/>
                    </a:lnTo>
                    <a:lnTo>
                      <a:pt x="338" y="263"/>
                    </a:lnTo>
                    <a:lnTo>
                      <a:pt x="335" y="264"/>
                    </a:lnTo>
                    <a:lnTo>
                      <a:pt x="331" y="264"/>
                    </a:lnTo>
                    <a:lnTo>
                      <a:pt x="327" y="265"/>
                    </a:lnTo>
                    <a:lnTo>
                      <a:pt x="324" y="265"/>
                    </a:lnTo>
                    <a:lnTo>
                      <a:pt x="320" y="266"/>
                    </a:lnTo>
                    <a:lnTo>
                      <a:pt x="316" y="266"/>
                    </a:lnTo>
                    <a:lnTo>
                      <a:pt x="313" y="267"/>
                    </a:lnTo>
                    <a:lnTo>
                      <a:pt x="309" y="267"/>
                    </a:lnTo>
                    <a:lnTo>
                      <a:pt x="306" y="267"/>
                    </a:lnTo>
                    <a:lnTo>
                      <a:pt x="302" y="268"/>
                    </a:lnTo>
                    <a:lnTo>
                      <a:pt x="299" y="268"/>
                    </a:lnTo>
                    <a:lnTo>
                      <a:pt x="295" y="268"/>
                    </a:lnTo>
                    <a:lnTo>
                      <a:pt x="292" y="268"/>
                    </a:lnTo>
                    <a:lnTo>
                      <a:pt x="288" y="269"/>
                    </a:lnTo>
                    <a:lnTo>
                      <a:pt x="285" y="269"/>
                    </a:lnTo>
                    <a:lnTo>
                      <a:pt x="281" y="269"/>
                    </a:lnTo>
                    <a:lnTo>
                      <a:pt x="278" y="269"/>
                    </a:lnTo>
                    <a:lnTo>
                      <a:pt x="275" y="269"/>
                    </a:lnTo>
                    <a:lnTo>
                      <a:pt x="272" y="269"/>
                    </a:lnTo>
                    <a:lnTo>
                      <a:pt x="268" y="269"/>
                    </a:lnTo>
                    <a:lnTo>
                      <a:pt x="265" y="270"/>
                    </a:lnTo>
                    <a:lnTo>
                      <a:pt x="262" y="270"/>
                    </a:lnTo>
                    <a:lnTo>
                      <a:pt x="259" y="270"/>
                    </a:lnTo>
                    <a:lnTo>
                      <a:pt x="256" y="270"/>
                    </a:lnTo>
                    <a:lnTo>
                      <a:pt x="253" y="270"/>
                    </a:lnTo>
                    <a:lnTo>
                      <a:pt x="250" y="270"/>
                    </a:lnTo>
                    <a:lnTo>
                      <a:pt x="247" y="269"/>
                    </a:lnTo>
                    <a:lnTo>
                      <a:pt x="244" y="269"/>
                    </a:lnTo>
                    <a:lnTo>
                      <a:pt x="241" y="269"/>
                    </a:lnTo>
                    <a:lnTo>
                      <a:pt x="238" y="269"/>
                    </a:lnTo>
                    <a:lnTo>
                      <a:pt x="235" y="269"/>
                    </a:lnTo>
                    <a:lnTo>
                      <a:pt x="232" y="269"/>
                    </a:lnTo>
                    <a:lnTo>
                      <a:pt x="229" y="269"/>
                    </a:lnTo>
                    <a:lnTo>
                      <a:pt x="227" y="269"/>
                    </a:lnTo>
                    <a:lnTo>
                      <a:pt x="224" y="268"/>
                    </a:lnTo>
                    <a:lnTo>
                      <a:pt x="221" y="268"/>
                    </a:lnTo>
                    <a:lnTo>
                      <a:pt x="218" y="268"/>
                    </a:lnTo>
                    <a:lnTo>
                      <a:pt x="216" y="268"/>
                    </a:lnTo>
                    <a:lnTo>
                      <a:pt x="213" y="268"/>
                    </a:lnTo>
                    <a:lnTo>
                      <a:pt x="211" y="267"/>
                    </a:lnTo>
                    <a:lnTo>
                      <a:pt x="208" y="267"/>
                    </a:lnTo>
                    <a:lnTo>
                      <a:pt x="205" y="267"/>
                    </a:lnTo>
                    <a:lnTo>
                      <a:pt x="203" y="266"/>
                    </a:lnTo>
                    <a:lnTo>
                      <a:pt x="200" y="266"/>
                    </a:lnTo>
                    <a:lnTo>
                      <a:pt x="198" y="266"/>
                    </a:lnTo>
                    <a:lnTo>
                      <a:pt x="196" y="266"/>
                    </a:lnTo>
                    <a:lnTo>
                      <a:pt x="193" y="265"/>
                    </a:lnTo>
                    <a:lnTo>
                      <a:pt x="191" y="265"/>
                    </a:lnTo>
                    <a:lnTo>
                      <a:pt x="189" y="265"/>
                    </a:lnTo>
                    <a:lnTo>
                      <a:pt x="186" y="264"/>
                    </a:lnTo>
                    <a:lnTo>
                      <a:pt x="184" y="264"/>
                    </a:lnTo>
                    <a:lnTo>
                      <a:pt x="182" y="264"/>
                    </a:lnTo>
                    <a:lnTo>
                      <a:pt x="180" y="263"/>
                    </a:lnTo>
                    <a:lnTo>
                      <a:pt x="177" y="263"/>
                    </a:lnTo>
                    <a:lnTo>
                      <a:pt x="175" y="262"/>
                    </a:lnTo>
                    <a:lnTo>
                      <a:pt x="173" y="262"/>
                    </a:lnTo>
                    <a:lnTo>
                      <a:pt x="171" y="262"/>
                    </a:lnTo>
                    <a:lnTo>
                      <a:pt x="169" y="261"/>
                    </a:lnTo>
                    <a:lnTo>
                      <a:pt x="167" y="261"/>
                    </a:lnTo>
                    <a:lnTo>
                      <a:pt x="165" y="261"/>
                    </a:lnTo>
                    <a:lnTo>
                      <a:pt x="163" y="260"/>
                    </a:lnTo>
                    <a:lnTo>
                      <a:pt x="161" y="260"/>
                    </a:lnTo>
                    <a:lnTo>
                      <a:pt x="159" y="259"/>
                    </a:lnTo>
                    <a:lnTo>
                      <a:pt x="157" y="259"/>
                    </a:lnTo>
                    <a:lnTo>
                      <a:pt x="155" y="258"/>
                    </a:lnTo>
                    <a:lnTo>
                      <a:pt x="153" y="258"/>
                    </a:lnTo>
                    <a:lnTo>
                      <a:pt x="151" y="258"/>
                    </a:lnTo>
                    <a:lnTo>
                      <a:pt x="150" y="257"/>
                    </a:lnTo>
                    <a:lnTo>
                      <a:pt x="148" y="257"/>
                    </a:lnTo>
                    <a:lnTo>
                      <a:pt x="146" y="256"/>
                    </a:lnTo>
                    <a:lnTo>
                      <a:pt x="144" y="256"/>
                    </a:lnTo>
                    <a:lnTo>
                      <a:pt x="143" y="255"/>
                    </a:lnTo>
                    <a:lnTo>
                      <a:pt x="141" y="255"/>
                    </a:lnTo>
                    <a:lnTo>
                      <a:pt x="139" y="254"/>
                    </a:lnTo>
                    <a:lnTo>
                      <a:pt x="138" y="254"/>
                    </a:lnTo>
                    <a:lnTo>
                      <a:pt x="136" y="254"/>
                    </a:lnTo>
                    <a:lnTo>
                      <a:pt x="134" y="253"/>
                    </a:lnTo>
                    <a:lnTo>
                      <a:pt x="133" y="253"/>
                    </a:lnTo>
                    <a:lnTo>
                      <a:pt x="131" y="252"/>
                    </a:lnTo>
                    <a:lnTo>
                      <a:pt x="130" y="252"/>
                    </a:lnTo>
                    <a:lnTo>
                      <a:pt x="128" y="251"/>
                    </a:lnTo>
                    <a:lnTo>
                      <a:pt x="126" y="251"/>
                    </a:lnTo>
                    <a:lnTo>
                      <a:pt x="125" y="250"/>
                    </a:lnTo>
                    <a:lnTo>
                      <a:pt x="123" y="250"/>
                    </a:lnTo>
                    <a:lnTo>
                      <a:pt x="122" y="249"/>
                    </a:lnTo>
                    <a:lnTo>
                      <a:pt x="121" y="249"/>
                    </a:lnTo>
                    <a:lnTo>
                      <a:pt x="119" y="248"/>
                    </a:lnTo>
                    <a:lnTo>
                      <a:pt x="118" y="248"/>
                    </a:lnTo>
                    <a:lnTo>
                      <a:pt x="116" y="247"/>
                    </a:lnTo>
                    <a:lnTo>
                      <a:pt x="115" y="247"/>
                    </a:lnTo>
                    <a:lnTo>
                      <a:pt x="114" y="247"/>
                    </a:lnTo>
                    <a:lnTo>
                      <a:pt x="112" y="246"/>
                    </a:lnTo>
                    <a:lnTo>
                      <a:pt x="111" y="246"/>
                    </a:lnTo>
                    <a:lnTo>
                      <a:pt x="110" y="245"/>
                    </a:lnTo>
                    <a:lnTo>
                      <a:pt x="108" y="245"/>
                    </a:lnTo>
                    <a:lnTo>
                      <a:pt x="107" y="244"/>
                    </a:lnTo>
                    <a:lnTo>
                      <a:pt x="106" y="244"/>
                    </a:lnTo>
                    <a:lnTo>
                      <a:pt x="105" y="243"/>
                    </a:lnTo>
                    <a:lnTo>
                      <a:pt x="103" y="243"/>
                    </a:lnTo>
                    <a:lnTo>
                      <a:pt x="102" y="242"/>
                    </a:lnTo>
                    <a:lnTo>
                      <a:pt x="101" y="242"/>
                    </a:lnTo>
                    <a:lnTo>
                      <a:pt x="100" y="241"/>
                    </a:lnTo>
                    <a:lnTo>
                      <a:pt x="99" y="241"/>
                    </a:lnTo>
                    <a:lnTo>
                      <a:pt x="98" y="240"/>
                    </a:lnTo>
                    <a:lnTo>
                      <a:pt x="96" y="240"/>
                    </a:lnTo>
                    <a:lnTo>
                      <a:pt x="95" y="239"/>
                    </a:lnTo>
                    <a:lnTo>
                      <a:pt x="94" y="239"/>
                    </a:lnTo>
                    <a:lnTo>
                      <a:pt x="93" y="238"/>
                    </a:lnTo>
                    <a:lnTo>
                      <a:pt x="92" y="238"/>
                    </a:lnTo>
                    <a:lnTo>
                      <a:pt x="91" y="238"/>
                    </a:lnTo>
                    <a:lnTo>
                      <a:pt x="90" y="237"/>
                    </a:lnTo>
                    <a:lnTo>
                      <a:pt x="89" y="237"/>
                    </a:lnTo>
                    <a:lnTo>
                      <a:pt x="88" y="236"/>
                    </a:lnTo>
                    <a:lnTo>
                      <a:pt x="87" y="236"/>
                    </a:lnTo>
                    <a:lnTo>
                      <a:pt x="86" y="235"/>
                    </a:lnTo>
                    <a:lnTo>
                      <a:pt x="85" y="235"/>
                    </a:lnTo>
                    <a:lnTo>
                      <a:pt x="84" y="234"/>
                    </a:lnTo>
                    <a:lnTo>
                      <a:pt x="83" y="234"/>
                    </a:lnTo>
                    <a:lnTo>
                      <a:pt x="82" y="233"/>
                    </a:lnTo>
                    <a:lnTo>
                      <a:pt x="81" y="233"/>
                    </a:lnTo>
                    <a:lnTo>
                      <a:pt x="80" y="232"/>
                    </a:lnTo>
                    <a:lnTo>
                      <a:pt x="79" y="232"/>
                    </a:lnTo>
                    <a:lnTo>
                      <a:pt x="78" y="231"/>
                    </a:lnTo>
                    <a:lnTo>
                      <a:pt x="77" y="231"/>
                    </a:lnTo>
                    <a:lnTo>
                      <a:pt x="76" y="231"/>
                    </a:lnTo>
                    <a:lnTo>
                      <a:pt x="76" y="230"/>
                    </a:lnTo>
                    <a:lnTo>
                      <a:pt x="75" y="230"/>
                    </a:lnTo>
                    <a:lnTo>
                      <a:pt x="74" y="229"/>
                    </a:lnTo>
                    <a:lnTo>
                      <a:pt x="73" y="229"/>
                    </a:lnTo>
                    <a:lnTo>
                      <a:pt x="72" y="228"/>
                    </a:lnTo>
                    <a:lnTo>
                      <a:pt x="71" y="228"/>
                    </a:lnTo>
                    <a:lnTo>
                      <a:pt x="70" y="227"/>
                    </a:lnTo>
                    <a:lnTo>
                      <a:pt x="69" y="227"/>
                    </a:lnTo>
                    <a:lnTo>
                      <a:pt x="68" y="226"/>
                    </a:lnTo>
                    <a:lnTo>
                      <a:pt x="67" y="226"/>
                    </a:lnTo>
                    <a:lnTo>
                      <a:pt x="67" y="225"/>
                    </a:lnTo>
                    <a:lnTo>
                      <a:pt x="66" y="225"/>
                    </a:lnTo>
                    <a:lnTo>
                      <a:pt x="65" y="224"/>
                    </a:lnTo>
                    <a:lnTo>
                      <a:pt x="64" y="224"/>
                    </a:lnTo>
                    <a:lnTo>
                      <a:pt x="64" y="223"/>
                    </a:lnTo>
                    <a:lnTo>
                      <a:pt x="63" y="223"/>
                    </a:lnTo>
                    <a:lnTo>
                      <a:pt x="62" y="223"/>
                    </a:lnTo>
                    <a:lnTo>
                      <a:pt x="61" y="222"/>
                    </a:lnTo>
                    <a:lnTo>
                      <a:pt x="60" y="221"/>
                    </a:lnTo>
                    <a:lnTo>
                      <a:pt x="59" y="221"/>
                    </a:lnTo>
                    <a:lnTo>
                      <a:pt x="59" y="220"/>
                    </a:lnTo>
                    <a:lnTo>
                      <a:pt x="58" y="220"/>
                    </a:lnTo>
                    <a:lnTo>
                      <a:pt x="57" y="220"/>
                    </a:lnTo>
                    <a:lnTo>
                      <a:pt x="57" y="219"/>
                    </a:lnTo>
                    <a:lnTo>
                      <a:pt x="56" y="219"/>
                    </a:lnTo>
                    <a:lnTo>
                      <a:pt x="55" y="218"/>
                    </a:lnTo>
                    <a:lnTo>
                      <a:pt x="54" y="217"/>
                    </a:lnTo>
                    <a:lnTo>
                      <a:pt x="53" y="217"/>
                    </a:lnTo>
                    <a:lnTo>
                      <a:pt x="52" y="216"/>
                    </a:lnTo>
                    <a:lnTo>
                      <a:pt x="51" y="215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3"/>
                    </a:lnTo>
                    <a:lnTo>
                      <a:pt x="47" y="213"/>
                    </a:lnTo>
                    <a:lnTo>
                      <a:pt x="47" y="212"/>
                    </a:lnTo>
                    <a:lnTo>
                      <a:pt x="46" y="212"/>
                    </a:lnTo>
                    <a:lnTo>
                      <a:pt x="46" y="211"/>
                    </a:lnTo>
                    <a:lnTo>
                      <a:pt x="45" y="211"/>
                    </a:lnTo>
                    <a:lnTo>
                      <a:pt x="44" y="210"/>
                    </a:lnTo>
                    <a:lnTo>
                      <a:pt x="43" y="209"/>
                    </a:lnTo>
                    <a:lnTo>
                      <a:pt x="42" y="209"/>
                    </a:lnTo>
                    <a:lnTo>
                      <a:pt x="42" y="208"/>
                    </a:lnTo>
                    <a:lnTo>
                      <a:pt x="41" y="208"/>
                    </a:lnTo>
                    <a:lnTo>
                      <a:pt x="41" y="207"/>
                    </a:lnTo>
                    <a:lnTo>
                      <a:pt x="40" y="207"/>
                    </a:lnTo>
                    <a:lnTo>
                      <a:pt x="39" y="206"/>
                    </a:lnTo>
                    <a:lnTo>
                      <a:pt x="38" y="206"/>
                    </a:lnTo>
                    <a:lnTo>
                      <a:pt x="38" y="205"/>
                    </a:lnTo>
                    <a:lnTo>
                      <a:pt x="37" y="205"/>
                    </a:lnTo>
                    <a:lnTo>
                      <a:pt x="37" y="204"/>
                    </a:lnTo>
                    <a:lnTo>
                      <a:pt x="36" y="204"/>
                    </a:lnTo>
                    <a:lnTo>
                      <a:pt x="36" y="203"/>
                    </a:lnTo>
                    <a:lnTo>
                      <a:pt x="35" y="203"/>
                    </a:lnTo>
                    <a:lnTo>
                      <a:pt x="35" y="202"/>
                    </a:lnTo>
                    <a:lnTo>
                      <a:pt x="34" y="202"/>
                    </a:lnTo>
                    <a:lnTo>
                      <a:pt x="34" y="201"/>
                    </a:lnTo>
                    <a:lnTo>
                      <a:pt x="33" y="201"/>
                    </a:lnTo>
                    <a:lnTo>
                      <a:pt x="33" y="200"/>
                    </a:lnTo>
                    <a:lnTo>
                      <a:pt x="32" y="200"/>
                    </a:lnTo>
                    <a:lnTo>
                      <a:pt x="31" y="199"/>
                    </a:lnTo>
                    <a:lnTo>
                      <a:pt x="30" y="198"/>
                    </a:lnTo>
                    <a:lnTo>
                      <a:pt x="30" y="197"/>
                    </a:lnTo>
                    <a:lnTo>
                      <a:pt x="29" y="197"/>
                    </a:lnTo>
                    <a:lnTo>
                      <a:pt x="29" y="196"/>
                    </a:lnTo>
                    <a:lnTo>
                      <a:pt x="28" y="196"/>
                    </a:lnTo>
                    <a:lnTo>
                      <a:pt x="28" y="195"/>
                    </a:lnTo>
                    <a:lnTo>
                      <a:pt x="27" y="195"/>
                    </a:lnTo>
                    <a:lnTo>
                      <a:pt x="27" y="194"/>
                    </a:lnTo>
                    <a:lnTo>
                      <a:pt x="26" y="194"/>
                    </a:lnTo>
                    <a:lnTo>
                      <a:pt x="26" y="193"/>
                    </a:lnTo>
                    <a:lnTo>
                      <a:pt x="25" y="193"/>
                    </a:lnTo>
                    <a:lnTo>
                      <a:pt x="25" y="192"/>
                    </a:lnTo>
                    <a:lnTo>
                      <a:pt x="24" y="192"/>
                    </a:lnTo>
                    <a:lnTo>
                      <a:pt x="24" y="191"/>
                    </a:lnTo>
                    <a:lnTo>
                      <a:pt x="23" y="191"/>
                    </a:lnTo>
                    <a:lnTo>
                      <a:pt x="23" y="190"/>
                    </a:lnTo>
                    <a:lnTo>
                      <a:pt x="22" y="190"/>
                    </a:lnTo>
                    <a:lnTo>
                      <a:pt x="22" y="189"/>
                    </a:lnTo>
                    <a:lnTo>
                      <a:pt x="21" y="188"/>
                    </a:lnTo>
                    <a:lnTo>
                      <a:pt x="20" y="187"/>
                    </a:lnTo>
                    <a:lnTo>
                      <a:pt x="20" y="186"/>
                    </a:lnTo>
                    <a:lnTo>
                      <a:pt x="19" y="186"/>
                    </a:lnTo>
                    <a:lnTo>
                      <a:pt x="19" y="185"/>
                    </a:lnTo>
                    <a:lnTo>
                      <a:pt x="18" y="185"/>
                    </a:lnTo>
                    <a:lnTo>
                      <a:pt x="18" y="184"/>
                    </a:lnTo>
                    <a:lnTo>
                      <a:pt x="17" y="183"/>
                    </a:lnTo>
                    <a:lnTo>
                      <a:pt x="17" y="182"/>
                    </a:lnTo>
                    <a:lnTo>
                      <a:pt x="16" y="182"/>
                    </a:lnTo>
                    <a:lnTo>
                      <a:pt x="16" y="181"/>
                    </a:lnTo>
                    <a:lnTo>
                      <a:pt x="15" y="181"/>
                    </a:lnTo>
                    <a:lnTo>
                      <a:pt x="15" y="180"/>
                    </a:lnTo>
                    <a:lnTo>
                      <a:pt x="15" y="179"/>
                    </a:lnTo>
                    <a:lnTo>
                      <a:pt x="14" y="179"/>
                    </a:lnTo>
                    <a:lnTo>
                      <a:pt x="14" y="178"/>
                    </a:lnTo>
                    <a:lnTo>
                      <a:pt x="13" y="178"/>
                    </a:lnTo>
                    <a:lnTo>
                      <a:pt x="13" y="177"/>
                    </a:lnTo>
                    <a:lnTo>
                      <a:pt x="13" y="176"/>
                    </a:lnTo>
                    <a:lnTo>
                      <a:pt x="12" y="176"/>
                    </a:lnTo>
                    <a:lnTo>
                      <a:pt x="12" y="175"/>
                    </a:lnTo>
                    <a:lnTo>
                      <a:pt x="11" y="174"/>
                    </a:lnTo>
                    <a:lnTo>
                      <a:pt x="11" y="173"/>
                    </a:lnTo>
                    <a:lnTo>
                      <a:pt x="10" y="173"/>
                    </a:lnTo>
                    <a:lnTo>
                      <a:pt x="10" y="172"/>
                    </a:lnTo>
                    <a:lnTo>
                      <a:pt x="10" y="171"/>
                    </a:lnTo>
                    <a:lnTo>
                      <a:pt x="9" y="171"/>
                    </a:lnTo>
                    <a:lnTo>
                      <a:pt x="9" y="170"/>
                    </a:lnTo>
                    <a:lnTo>
                      <a:pt x="9" y="169"/>
                    </a:lnTo>
                    <a:lnTo>
                      <a:pt x="8" y="169"/>
                    </a:lnTo>
                    <a:lnTo>
                      <a:pt x="8" y="168"/>
                    </a:lnTo>
                    <a:lnTo>
                      <a:pt x="8" y="167"/>
                    </a:lnTo>
                    <a:lnTo>
                      <a:pt x="7" y="167"/>
                    </a:lnTo>
                    <a:lnTo>
                      <a:pt x="7" y="166"/>
                    </a:lnTo>
                    <a:lnTo>
                      <a:pt x="7" y="165"/>
                    </a:lnTo>
                    <a:lnTo>
                      <a:pt x="6" y="165"/>
                    </a:lnTo>
                    <a:lnTo>
                      <a:pt x="6" y="164"/>
                    </a:lnTo>
                    <a:lnTo>
                      <a:pt x="6" y="163"/>
                    </a:lnTo>
                    <a:lnTo>
                      <a:pt x="6" y="162"/>
                    </a:lnTo>
                    <a:lnTo>
                      <a:pt x="5" y="162"/>
                    </a:lnTo>
                    <a:lnTo>
                      <a:pt x="5" y="161"/>
                    </a:lnTo>
                    <a:lnTo>
                      <a:pt x="5" y="160"/>
                    </a:lnTo>
                    <a:lnTo>
                      <a:pt x="4" y="160"/>
                    </a:lnTo>
                    <a:lnTo>
                      <a:pt x="4" y="159"/>
                    </a:lnTo>
                    <a:lnTo>
                      <a:pt x="4" y="158"/>
                    </a:lnTo>
                    <a:lnTo>
                      <a:pt x="4" y="157"/>
                    </a:lnTo>
                    <a:lnTo>
                      <a:pt x="3" y="157"/>
                    </a:lnTo>
                    <a:lnTo>
                      <a:pt x="3" y="156"/>
                    </a:lnTo>
                    <a:lnTo>
                      <a:pt x="3" y="155"/>
                    </a:lnTo>
                    <a:lnTo>
                      <a:pt x="3" y="154"/>
                    </a:lnTo>
                    <a:lnTo>
                      <a:pt x="2" y="153"/>
                    </a:lnTo>
                    <a:lnTo>
                      <a:pt x="2" y="152"/>
                    </a:lnTo>
                    <a:lnTo>
                      <a:pt x="2" y="151"/>
                    </a:lnTo>
                    <a:lnTo>
                      <a:pt x="2" y="150"/>
                    </a:lnTo>
                    <a:lnTo>
                      <a:pt x="2" y="149"/>
                    </a:lnTo>
                    <a:lnTo>
                      <a:pt x="1" y="149"/>
                    </a:lnTo>
                    <a:lnTo>
                      <a:pt x="1" y="148"/>
                    </a:lnTo>
                    <a:lnTo>
                      <a:pt x="1" y="147"/>
                    </a:lnTo>
                    <a:lnTo>
                      <a:pt x="1" y="146"/>
                    </a:lnTo>
                    <a:lnTo>
                      <a:pt x="1" y="145"/>
                    </a:lnTo>
                    <a:lnTo>
                      <a:pt x="1" y="144"/>
                    </a:lnTo>
                    <a:lnTo>
                      <a:pt x="1" y="143"/>
                    </a:lnTo>
                    <a:lnTo>
                      <a:pt x="0" y="142"/>
                    </a:lnTo>
                    <a:lnTo>
                      <a:pt x="0" y="141"/>
                    </a:lnTo>
                    <a:lnTo>
                      <a:pt x="0" y="140"/>
                    </a:lnTo>
                    <a:lnTo>
                      <a:pt x="0" y="139"/>
                    </a:lnTo>
                    <a:lnTo>
                      <a:pt x="0" y="138"/>
                    </a:lnTo>
                    <a:lnTo>
                      <a:pt x="0" y="137"/>
                    </a:lnTo>
                    <a:lnTo>
                      <a:pt x="0" y="136"/>
                    </a:lnTo>
                    <a:lnTo>
                      <a:pt x="0" y="135"/>
                    </a:lnTo>
                    <a:lnTo>
                      <a:pt x="0" y="134"/>
                    </a:lnTo>
                    <a:lnTo>
                      <a:pt x="0" y="133"/>
                    </a:lnTo>
                    <a:lnTo>
                      <a:pt x="0" y="132"/>
                    </a:lnTo>
                    <a:lnTo>
                      <a:pt x="0" y="131"/>
                    </a:lnTo>
                    <a:lnTo>
                      <a:pt x="0" y="130"/>
                    </a:lnTo>
                    <a:lnTo>
                      <a:pt x="0" y="129"/>
                    </a:lnTo>
                    <a:lnTo>
                      <a:pt x="0" y="128"/>
                    </a:lnTo>
                    <a:lnTo>
                      <a:pt x="1" y="127"/>
                    </a:lnTo>
                    <a:lnTo>
                      <a:pt x="1" y="126"/>
                    </a:lnTo>
                    <a:lnTo>
                      <a:pt x="1" y="125"/>
                    </a:lnTo>
                    <a:lnTo>
                      <a:pt x="1" y="124"/>
                    </a:lnTo>
                    <a:lnTo>
                      <a:pt x="1" y="123"/>
                    </a:lnTo>
                    <a:lnTo>
                      <a:pt x="1" y="122"/>
                    </a:lnTo>
                    <a:lnTo>
                      <a:pt x="1" y="121"/>
                    </a:lnTo>
                    <a:lnTo>
                      <a:pt x="2" y="121"/>
                    </a:lnTo>
                    <a:lnTo>
                      <a:pt x="2" y="120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2" y="117"/>
                    </a:lnTo>
                    <a:lnTo>
                      <a:pt x="3" y="116"/>
                    </a:lnTo>
                    <a:lnTo>
                      <a:pt x="3" y="115"/>
                    </a:lnTo>
                    <a:lnTo>
                      <a:pt x="3" y="114"/>
                    </a:lnTo>
                    <a:lnTo>
                      <a:pt x="3" y="113"/>
                    </a:lnTo>
                    <a:lnTo>
                      <a:pt x="4" y="113"/>
                    </a:lnTo>
                    <a:lnTo>
                      <a:pt x="4" y="112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5" y="110"/>
                    </a:lnTo>
                    <a:lnTo>
                      <a:pt x="5" y="109"/>
                    </a:lnTo>
                    <a:lnTo>
                      <a:pt x="5" y="108"/>
                    </a:lnTo>
                    <a:lnTo>
                      <a:pt x="6" y="108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7" y="104"/>
                    </a:lnTo>
                    <a:lnTo>
                      <a:pt x="7" y="103"/>
                    </a:lnTo>
                    <a:lnTo>
                      <a:pt x="8" y="103"/>
                    </a:lnTo>
                    <a:lnTo>
                      <a:pt x="8" y="102"/>
                    </a:lnTo>
                    <a:lnTo>
                      <a:pt x="8" y="101"/>
                    </a:lnTo>
                    <a:lnTo>
                      <a:pt x="9" y="101"/>
                    </a:lnTo>
                    <a:lnTo>
                      <a:pt x="9" y="100"/>
                    </a:lnTo>
                    <a:lnTo>
                      <a:pt x="9" y="99"/>
                    </a:lnTo>
                    <a:lnTo>
                      <a:pt x="10" y="99"/>
                    </a:lnTo>
                    <a:lnTo>
                      <a:pt x="10" y="98"/>
                    </a:lnTo>
                    <a:lnTo>
                      <a:pt x="10" y="97"/>
                    </a:lnTo>
                    <a:lnTo>
                      <a:pt x="11" y="97"/>
                    </a:lnTo>
                    <a:lnTo>
                      <a:pt x="11" y="96"/>
                    </a:lnTo>
                    <a:lnTo>
                      <a:pt x="12" y="95"/>
                    </a:lnTo>
                    <a:lnTo>
                      <a:pt x="12" y="94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4" y="91"/>
                    </a:lnTo>
                    <a:lnTo>
                      <a:pt x="15" y="91"/>
                    </a:lnTo>
                    <a:lnTo>
                      <a:pt x="15" y="90"/>
                    </a:lnTo>
                    <a:lnTo>
                      <a:pt x="15" y="89"/>
                    </a:lnTo>
                    <a:lnTo>
                      <a:pt x="16" y="89"/>
                    </a:lnTo>
                    <a:lnTo>
                      <a:pt x="16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8" y="86"/>
                    </a:lnTo>
                    <a:lnTo>
                      <a:pt x="18" y="85"/>
                    </a:lnTo>
                    <a:lnTo>
                      <a:pt x="19" y="85"/>
                    </a:lnTo>
                    <a:lnTo>
                      <a:pt x="19" y="84"/>
                    </a:lnTo>
                    <a:lnTo>
                      <a:pt x="20" y="84"/>
                    </a:lnTo>
                    <a:lnTo>
                      <a:pt x="20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2" y="80"/>
                    </a:lnTo>
                    <a:lnTo>
                      <a:pt x="23" y="80"/>
                    </a:lnTo>
                    <a:lnTo>
                      <a:pt x="23" y="79"/>
                    </a:lnTo>
                    <a:lnTo>
                      <a:pt x="24" y="79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5" y="77"/>
                    </a:lnTo>
                    <a:lnTo>
                      <a:pt x="26" y="77"/>
                    </a:lnTo>
                    <a:lnTo>
                      <a:pt x="26" y="76"/>
                    </a:lnTo>
                    <a:lnTo>
                      <a:pt x="27" y="76"/>
                    </a:lnTo>
                    <a:lnTo>
                      <a:pt x="27" y="75"/>
                    </a:lnTo>
                    <a:lnTo>
                      <a:pt x="28" y="75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29" y="73"/>
                    </a:lnTo>
                    <a:lnTo>
                      <a:pt x="30" y="73"/>
                    </a:lnTo>
                    <a:lnTo>
                      <a:pt x="30" y="72"/>
                    </a:lnTo>
                    <a:lnTo>
                      <a:pt x="31" y="71"/>
                    </a:lnTo>
                    <a:lnTo>
                      <a:pt x="32" y="70"/>
                    </a:lnTo>
                    <a:lnTo>
                      <a:pt x="33" y="70"/>
                    </a:lnTo>
                    <a:lnTo>
                      <a:pt x="33" y="69"/>
                    </a:lnTo>
                    <a:lnTo>
                      <a:pt x="34" y="69"/>
                    </a:lnTo>
                    <a:lnTo>
                      <a:pt x="34" y="68"/>
                    </a:lnTo>
                    <a:lnTo>
                      <a:pt x="35" y="68"/>
                    </a:lnTo>
                    <a:lnTo>
                      <a:pt x="35" y="67"/>
                    </a:lnTo>
                    <a:lnTo>
                      <a:pt x="36" y="67"/>
                    </a:lnTo>
                    <a:lnTo>
                      <a:pt x="36" y="66"/>
                    </a:lnTo>
                    <a:lnTo>
                      <a:pt x="37" y="66"/>
                    </a:lnTo>
                    <a:lnTo>
                      <a:pt x="37" y="65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9" y="64"/>
                    </a:lnTo>
                    <a:lnTo>
                      <a:pt x="40" y="63"/>
                    </a:lnTo>
                    <a:lnTo>
                      <a:pt x="41" y="63"/>
                    </a:lnTo>
                    <a:lnTo>
                      <a:pt x="41" y="62"/>
                    </a:lnTo>
                    <a:lnTo>
                      <a:pt x="42" y="62"/>
                    </a:lnTo>
                    <a:lnTo>
                      <a:pt x="42" y="61"/>
                    </a:lnTo>
                    <a:lnTo>
                      <a:pt x="43" y="61"/>
                    </a:lnTo>
                    <a:lnTo>
                      <a:pt x="44" y="60"/>
                    </a:lnTo>
                    <a:lnTo>
                      <a:pt x="45" y="59"/>
                    </a:lnTo>
                    <a:lnTo>
                      <a:pt x="46" y="59"/>
                    </a:lnTo>
                    <a:lnTo>
                      <a:pt x="46" y="58"/>
                    </a:lnTo>
                    <a:lnTo>
                      <a:pt x="47" y="58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5"/>
                    </a:lnTo>
                    <a:lnTo>
                      <a:pt x="52" y="54"/>
                    </a:lnTo>
                    <a:lnTo>
                      <a:pt x="53" y="53"/>
                    </a:lnTo>
                    <a:lnTo>
                      <a:pt x="54" y="53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59" y="50"/>
                    </a:lnTo>
                    <a:lnTo>
                      <a:pt x="59" y="49"/>
                    </a:lnTo>
                    <a:lnTo>
                      <a:pt x="60" y="49"/>
                    </a:lnTo>
                    <a:lnTo>
                      <a:pt x="61" y="48"/>
                    </a:lnTo>
                    <a:lnTo>
                      <a:pt x="62" y="47"/>
                    </a:lnTo>
                    <a:lnTo>
                      <a:pt x="63" y="47"/>
                    </a:lnTo>
                    <a:lnTo>
                      <a:pt x="64" y="47"/>
                    </a:lnTo>
                    <a:lnTo>
                      <a:pt x="64" y="46"/>
                    </a:lnTo>
                    <a:lnTo>
                      <a:pt x="65" y="46"/>
                    </a:lnTo>
                    <a:lnTo>
                      <a:pt x="66" y="45"/>
                    </a:lnTo>
                    <a:lnTo>
                      <a:pt x="67" y="45"/>
                    </a:lnTo>
                    <a:lnTo>
                      <a:pt x="67" y="44"/>
                    </a:lnTo>
                    <a:lnTo>
                      <a:pt x="68" y="44"/>
                    </a:lnTo>
                    <a:lnTo>
                      <a:pt x="69" y="43"/>
                    </a:lnTo>
                    <a:lnTo>
                      <a:pt x="70" y="43"/>
                    </a:lnTo>
                    <a:lnTo>
                      <a:pt x="71" y="42"/>
                    </a:lnTo>
                    <a:lnTo>
                      <a:pt x="72" y="42"/>
                    </a:lnTo>
                    <a:lnTo>
                      <a:pt x="73" y="41"/>
                    </a:lnTo>
                    <a:lnTo>
                      <a:pt x="74" y="41"/>
                    </a:lnTo>
                    <a:lnTo>
                      <a:pt x="75" y="40"/>
                    </a:lnTo>
                    <a:lnTo>
                      <a:pt x="76" y="40"/>
                    </a:lnTo>
                    <a:lnTo>
                      <a:pt x="76" y="39"/>
                    </a:lnTo>
                    <a:lnTo>
                      <a:pt x="77" y="39"/>
                    </a:lnTo>
                    <a:lnTo>
                      <a:pt x="78" y="39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7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4" y="36"/>
                    </a:lnTo>
                    <a:lnTo>
                      <a:pt x="85" y="35"/>
                    </a:lnTo>
                    <a:lnTo>
                      <a:pt x="86" y="35"/>
                    </a:lnTo>
                    <a:lnTo>
                      <a:pt x="87" y="34"/>
                    </a:lnTo>
                    <a:lnTo>
                      <a:pt x="88" y="34"/>
                    </a:lnTo>
                    <a:lnTo>
                      <a:pt x="89" y="33"/>
                    </a:lnTo>
                    <a:lnTo>
                      <a:pt x="90" y="33"/>
                    </a:lnTo>
                    <a:lnTo>
                      <a:pt x="91" y="32"/>
                    </a:lnTo>
                    <a:lnTo>
                      <a:pt x="92" y="32"/>
                    </a:lnTo>
                    <a:lnTo>
                      <a:pt x="93" y="32"/>
                    </a:lnTo>
                    <a:lnTo>
                      <a:pt x="94" y="31"/>
                    </a:lnTo>
                    <a:lnTo>
                      <a:pt x="95" y="31"/>
                    </a:lnTo>
                    <a:lnTo>
                      <a:pt x="96" y="30"/>
                    </a:lnTo>
                    <a:lnTo>
                      <a:pt x="98" y="30"/>
                    </a:lnTo>
                    <a:lnTo>
                      <a:pt x="99" y="29"/>
                    </a:lnTo>
                    <a:lnTo>
                      <a:pt x="100" y="29"/>
                    </a:lnTo>
                    <a:lnTo>
                      <a:pt x="101" y="28"/>
                    </a:lnTo>
                    <a:lnTo>
                      <a:pt x="102" y="28"/>
                    </a:lnTo>
                    <a:lnTo>
                      <a:pt x="103" y="27"/>
                    </a:lnTo>
                    <a:lnTo>
                      <a:pt x="105" y="27"/>
                    </a:lnTo>
                    <a:lnTo>
                      <a:pt x="106" y="26"/>
                    </a:lnTo>
                    <a:lnTo>
                      <a:pt x="107" y="26"/>
                    </a:lnTo>
                    <a:lnTo>
                      <a:pt x="108" y="25"/>
                    </a:lnTo>
                    <a:lnTo>
                      <a:pt x="110" y="25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4" y="23"/>
                    </a:lnTo>
                    <a:lnTo>
                      <a:pt x="115" y="23"/>
                    </a:lnTo>
                    <a:lnTo>
                      <a:pt x="116" y="23"/>
                    </a:lnTo>
                    <a:lnTo>
                      <a:pt x="118" y="22"/>
                    </a:lnTo>
                    <a:lnTo>
                      <a:pt x="119" y="22"/>
                    </a:lnTo>
                    <a:lnTo>
                      <a:pt x="121" y="21"/>
                    </a:lnTo>
                    <a:lnTo>
                      <a:pt x="122" y="21"/>
                    </a:lnTo>
                    <a:lnTo>
                      <a:pt x="123" y="20"/>
                    </a:lnTo>
                    <a:lnTo>
                      <a:pt x="125" y="20"/>
                    </a:lnTo>
                    <a:lnTo>
                      <a:pt x="126" y="19"/>
                    </a:lnTo>
                    <a:lnTo>
                      <a:pt x="128" y="19"/>
                    </a:lnTo>
                    <a:lnTo>
                      <a:pt x="130" y="18"/>
                    </a:lnTo>
                    <a:lnTo>
                      <a:pt x="131" y="18"/>
                    </a:lnTo>
                    <a:lnTo>
                      <a:pt x="133" y="17"/>
                    </a:lnTo>
                    <a:lnTo>
                      <a:pt x="134" y="17"/>
                    </a:lnTo>
                    <a:lnTo>
                      <a:pt x="136" y="16"/>
                    </a:lnTo>
                    <a:lnTo>
                      <a:pt x="138" y="16"/>
                    </a:lnTo>
                    <a:lnTo>
                      <a:pt x="139" y="16"/>
                    </a:lnTo>
                    <a:lnTo>
                      <a:pt x="141" y="15"/>
                    </a:lnTo>
                    <a:lnTo>
                      <a:pt x="143" y="15"/>
                    </a:lnTo>
                    <a:lnTo>
                      <a:pt x="144" y="14"/>
                    </a:lnTo>
                    <a:lnTo>
                      <a:pt x="146" y="14"/>
                    </a:lnTo>
                    <a:lnTo>
                      <a:pt x="148" y="13"/>
                    </a:lnTo>
                    <a:lnTo>
                      <a:pt x="150" y="13"/>
                    </a:lnTo>
                    <a:lnTo>
                      <a:pt x="151" y="12"/>
                    </a:lnTo>
                    <a:lnTo>
                      <a:pt x="153" y="12"/>
                    </a:lnTo>
                    <a:lnTo>
                      <a:pt x="155" y="12"/>
                    </a:lnTo>
                    <a:lnTo>
                      <a:pt x="157" y="11"/>
                    </a:lnTo>
                    <a:lnTo>
                      <a:pt x="159" y="11"/>
                    </a:lnTo>
                    <a:lnTo>
                      <a:pt x="161" y="10"/>
                    </a:lnTo>
                    <a:lnTo>
                      <a:pt x="163" y="10"/>
                    </a:lnTo>
                    <a:lnTo>
                      <a:pt x="165" y="9"/>
                    </a:lnTo>
                    <a:lnTo>
                      <a:pt x="167" y="9"/>
                    </a:lnTo>
                    <a:lnTo>
                      <a:pt x="169" y="9"/>
                    </a:lnTo>
                    <a:lnTo>
                      <a:pt x="171" y="8"/>
                    </a:lnTo>
                    <a:lnTo>
                      <a:pt x="173" y="8"/>
                    </a:lnTo>
                    <a:lnTo>
                      <a:pt x="175" y="8"/>
                    </a:lnTo>
                    <a:lnTo>
                      <a:pt x="177" y="7"/>
                    </a:lnTo>
                    <a:lnTo>
                      <a:pt x="180" y="7"/>
                    </a:lnTo>
                    <a:lnTo>
                      <a:pt x="182" y="6"/>
                    </a:lnTo>
                    <a:lnTo>
                      <a:pt x="184" y="6"/>
                    </a:lnTo>
                    <a:lnTo>
                      <a:pt x="186" y="6"/>
                    </a:lnTo>
                    <a:lnTo>
                      <a:pt x="189" y="5"/>
                    </a:lnTo>
                    <a:lnTo>
                      <a:pt x="191" y="5"/>
                    </a:lnTo>
                    <a:lnTo>
                      <a:pt x="193" y="5"/>
                    </a:lnTo>
                    <a:lnTo>
                      <a:pt x="196" y="4"/>
                    </a:lnTo>
                    <a:lnTo>
                      <a:pt x="198" y="4"/>
                    </a:lnTo>
                    <a:lnTo>
                      <a:pt x="200" y="4"/>
                    </a:lnTo>
                    <a:lnTo>
                      <a:pt x="203" y="4"/>
                    </a:lnTo>
                    <a:lnTo>
                      <a:pt x="205" y="3"/>
                    </a:lnTo>
                    <a:lnTo>
                      <a:pt x="208" y="3"/>
                    </a:lnTo>
                    <a:lnTo>
                      <a:pt x="211" y="3"/>
                    </a:lnTo>
                    <a:lnTo>
                      <a:pt x="213" y="2"/>
                    </a:lnTo>
                    <a:lnTo>
                      <a:pt x="216" y="2"/>
                    </a:lnTo>
                    <a:lnTo>
                      <a:pt x="218" y="2"/>
                    </a:lnTo>
                    <a:lnTo>
                      <a:pt x="221" y="2"/>
                    </a:lnTo>
                    <a:lnTo>
                      <a:pt x="224" y="2"/>
                    </a:lnTo>
                    <a:lnTo>
                      <a:pt x="227" y="1"/>
                    </a:lnTo>
                    <a:lnTo>
                      <a:pt x="229" y="1"/>
                    </a:lnTo>
                    <a:lnTo>
                      <a:pt x="232" y="1"/>
                    </a:lnTo>
                    <a:lnTo>
                      <a:pt x="235" y="1"/>
                    </a:lnTo>
                    <a:lnTo>
                      <a:pt x="238" y="1"/>
                    </a:lnTo>
                    <a:lnTo>
                      <a:pt x="241" y="1"/>
                    </a:lnTo>
                    <a:lnTo>
                      <a:pt x="244" y="1"/>
                    </a:lnTo>
                    <a:lnTo>
                      <a:pt x="247" y="1"/>
                    </a:lnTo>
                    <a:lnTo>
                      <a:pt x="250" y="0"/>
                    </a:lnTo>
                    <a:lnTo>
                      <a:pt x="253" y="0"/>
                    </a:lnTo>
                    <a:lnTo>
                      <a:pt x="256" y="0"/>
                    </a:lnTo>
                    <a:lnTo>
                      <a:pt x="259" y="0"/>
                    </a:lnTo>
                    <a:lnTo>
                      <a:pt x="262" y="0"/>
                    </a:lnTo>
                    <a:lnTo>
                      <a:pt x="265" y="0"/>
                    </a:lnTo>
                    <a:lnTo>
                      <a:pt x="268" y="1"/>
                    </a:lnTo>
                    <a:lnTo>
                      <a:pt x="272" y="1"/>
                    </a:lnTo>
                    <a:lnTo>
                      <a:pt x="275" y="1"/>
                    </a:lnTo>
                    <a:lnTo>
                      <a:pt x="278" y="1"/>
                    </a:lnTo>
                    <a:lnTo>
                      <a:pt x="281" y="1"/>
                    </a:lnTo>
                    <a:lnTo>
                      <a:pt x="285" y="1"/>
                    </a:lnTo>
                    <a:lnTo>
                      <a:pt x="288" y="1"/>
                    </a:lnTo>
                    <a:lnTo>
                      <a:pt x="292" y="2"/>
                    </a:lnTo>
                    <a:lnTo>
                      <a:pt x="295" y="2"/>
                    </a:lnTo>
                    <a:lnTo>
                      <a:pt x="299" y="2"/>
                    </a:lnTo>
                    <a:lnTo>
                      <a:pt x="302" y="2"/>
                    </a:lnTo>
                    <a:lnTo>
                      <a:pt x="306" y="3"/>
                    </a:lnTo>
                    <a:lnTo>
                      <a:pt x="309" y="3"/>
                    </a:lnTo>
                    <a:lnTo>
                      <a:pt x="313" y="3"/>
                    </a:lnTo>
                    <a:lnTo>
                      <a:pt x="316" y="4"/>
                    </a:lnTo>
                    <a:lnTo>
                      <a:pt x="320" y="4"/>
                    </a:lnTo>
                    <a:lnTo>
                      <a:pt x="324" y="5"/>
                    </a:lnTo>
                    <a:lnTo>
                      <a:pt x="327" y="5"/>
                    </a:lnTo>
                    <a:lnTo>
                      <a:pt x="331" y="6"/>
                    </a:lnTo>
                    <a:lnTo>
                      <a:pt x="335" y="6"/>
                    </a:lnTo>
                    <a:lnTo>
                      <a:pt x="338" y="7"/>
                    </a:lnTo>
                    <a:lnTo>
                      <a:pt x="342" y="8"/>
                    </a:lnTo>
                    <a:lnTo>
                      <a:pt x="346" y="8"/>
                    </a:lnTo>
                    <a:lnTo>
                      <a:pt x="350" y="9"/>
                    </a:lnTo>
                    <a:lnTo>
                      <a:pt x="353" y="10"/>
                    </a:lnTo>
                    <a:lnTo>
                      <a:pt x="357" y="11"/>
                    </a:lnTo>
                    <a:lnTo>
                      <a:pt x="361" y="12"/>
                    </a:lnTo>
                    <a:lnTo>
                      <a:pt x="365" y="13"/>
                    </a:lnTo>
                    <a:lnTo>
                      <a:pt x="369" y="13"/>
                    </a:lnTo>
                    <a:lnTo>
                      <a:pt x="373" y="14"/>
                    </a:lnTo>
                    <a:lnTo>
                      <a:pt x="376" y="15"/>
                    </a:lnTo>
                    <a:lnTo>
                      <a:pt x="380" y="16"/>
                    </a:lnTo>
                    <a:lnTo>
                      <a:pt x="384" y="18"/>
                    </a:lnTo>
                    <a:lnTo>
                      <a:pt x="388" y="19"/>
                    </a:lnTo>
                    <a:lnTo>
                      <a:pt x="392" y="20"/>
                    </a:lnTo>
                    <a:lnTo>
                      <a:pt x="396" y="21"/>
                    </a:lnTo>
                    <a:lnTo>
                      <a:pt x="399" y="22"/>
                    </a:lnTo>
                    <a:lnTo>
                      <a:pt x="403" y="24"/>
                    </a:lnTo>
                    <a:lnTo>
                      <a:pt x="407" y="25"/>
                    </a:lnTo>
                    <a:lnTo>
                      <a:pt x="411" y="27"/>
                    </a:lnTo>
                    <a:lnTo>
                      <a:pt x="415" y="28"/>
                    </a:lnTo>
                    <a:lnTo>
                      <a:pt x="418" y="30"/>
                    </a:lnTo>
                    <a:lnTo>
                      <a:pt x="422" y="31"/>
                    </a:lnTo>
                    <a:lnTo>
                      <a:pt x="426" y="33"/>
                    </a:lnTo>
                    <a:lnTo>
                      <a:pt x="429" y="34"/>
                    </a:lnTo>
                    <a:lnTo>
                      <a:pt x="433" y="36"/>
                    </a:lnTo>
                    <a:lnTo>
                      <a:pt x="437" y="38"/>
                    </a:lnTo>
                    <a:lnTo>
                      <a:pt x="440" y="40"/>
                    </a:lnTo>
                    <a:lnTo>
                      <a:pt x="444" y="42"/>
                    </a:lnTo>
                    <a:lnTo>
                      <a:pt x="447" y="43"/>
                    </a:lnTo>
                    <a:lnTo>
                      <a:pt x="450" y="45"/>
                    </a:lnTo>
                    <a:lnTo>
                      <a:pt x="454" y="47"/>
                    </a:lnTo>
                    <a:lnTo>
                      <a:pt x="457" y="49"/>
                    </a:lnTo>
                    <a:lnTo>
                      <a:pt x="460" y="52"/>
                    </a:lnTo>
                    <a:lnTo>
                      <a:pt x="464" y="54"/>
                    </a:lnTo>
                    <a:lnTo>
                      <a:pt x="467" y="56"/>
                    </a:lnTo>
                    <a:lnTo>
                      <a:pt x="470" y="58"/>
                    </a:lnTo>
                    <a:lnTo>
                      <a:pt x="473" y="60"/>
                    </a:lnTo>
                    <a:lnTo>
                      <a:pt x="476" y="63"/>
                    </a:lnTo>
                    <a:lnTo>
                      <a:pt x="478" y="65"/>
                    </a:lnTo>
                    <a:lnTo>
                      <a:pt x="481" y="68"/>
                    </a:lnTo>
                    <a:lnTo>
                      <a:pt x="484" y="70"/>
                    </a:lnTo>
                    <a:lnTo>
                      <a:pt x="486" y="73"/>
                    </a:lnTo>
                    <a:lnTo>
                      <a:pt x="489" y="75"/>
                    </a:lnTo>
                    <a:lnTo>
                      <a:pt x="491" y="78"/>
                    </a:lnTo>
                    <a:lnTo>
                      <a:pt x="494" y="80"/>
                    </a:lnTo>
                    <a:lnTo>
                      <a:pt x="496" y="83"/>
                    </a:lnTo>
                    <a:lnTo>
                      <a:pt x="498" y="86"/>
                    </a:lnTo>
                    <a:lnTo>
                      <a:pt x="500" y="88"/>
                    </a:lnTo>
                    <a:lnTo>
                      <a:pt x="502" y="91"/>
                    </a:lnTo>
                    <a:lnTo>
                      <a:pt x="504" y="94"/>
                    </a:lnTo>
                    <a:lnTo>
                      <a:pt x="505" y="97"/>
                    </a:lnTo>
                    <a:lnTo>
                      <a:pt x="507" y="100"/>
                    </a:lnTo>
                    <a:lnTo>
                      <a:pt x="508" y="102"/>
                    </a:lnTo>
                    <a:lnTo>
                      <a:pt x="510" y="105"/>
                    </a:lnTo>
                    <a:lnTo>
                      <a:pt x="511" y="108"/>
                    </a:lnTo>
                    <a:lnTo>
                      <a:pt x="512" y="111"/>
                    </a:lnTo>
                    <a:lnTo>
                      <a:pt x="513" y="114"/>
                    </a:lnTo>
                    <a:lnTo>
                      <a:pt x="514" y="117"/>
                    </a:lnTo>
                    <a:lnTo>
                      <a:pt x="514" y="120"/>
                    </a:lnTo>
                    <a:lnTo>
                      <a:pt x="515" y="123"/>
                    </a:lnTo>
                    <a:lnTo>
                      <a:pt x="515" y="126"/>
                    </a:lnTo>
                    <a:lnTo>
                      <a:pt x="516" y="129"/>
                    </a:lnTo>
                    <a:lnTo>
                      <a:pt x="516" y="132"/>
                    </a:lnTo>
                    <a:lnTo>
                      <a:pt x="516" y="135"/>
                    </a:lnTo>
                  </a:path>
                </a:pathLst>
              </a:cu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5882" name="Line 43"/>
              <p:cNvSpPr/>
              <p:nvPr/>
            </p:nvSpPr>
            <p:spPr>
              <a:xfrm flipH="1">
                <a:off x="1942" y="1432"/>
                <a:ext cx="766" cy="280"/>
              </a:xfrm>
              <a:prstGeom prst="line">
                <a:avLst/>
              </a:prstGeom>
              <a:ln w="28575" cap="flat" cmpd="sng">
                <a:solidFill>
                  <a:srgbClr val="C1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5883" name="Line 44"/>
              <p:cNvSpPr/>
              <p:nvPr/>
            </p:nvSpPr>
            <p:spPr>
              <a:xfrm>
                <a:off x="2702" y="1432"/>
                <a:ext cx="169" cy="280"/>
              </a:xfrm>
              <a:prstGeom prst="line">
                <a:avLst/>
              </a:prstGeom>
              <a:ln w="28575" cap="flat" cmpd="sng">
                <a:solidFill>
                  <a:srgbClr val="C1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5884" name="Rectangle 45"/>
              <p:cNvSpPr/>
              <p:nvPr/>
            </p:nvSpPr>
            <p:spPr>
              <a:xfrm>
                <a:off x="2281" y="1053"/>
                <a:ext cx="99" cy="28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t">
                <a:spAutoFit/>
              </a:bodyPr>
              <a:p>
                <a:r>
                  <a:rPr lang="en-US" altLang="zh-CN" sz="2400" b="1" i="1">
                    <a:solidFill>
                      <a:srgbClr val="05050B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y</a:t>
                </a:r>
                <a:endParaRPr lang="en-US" altLang="zh-CN" sz="2400" b="1" i="1">
                  <a:solidFill>
                    <a:srgbClr val="05050B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5" name="Rectangle 46"/>
              <p:cNvSpPr/>
              <p:nvPr/>
            </p:nvSpPr>
            <p:spPr>
              <a:xfrm>
                <a:off x="2281" y="1671"/>
                <a:ext cx="130" cy="33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t">
                <a:spAutoFit/>
              </a:bodyPr>
              <a:p>
                <a:r>
                  <a:rPr lang="en-US" altLang="zh-CN" sz="28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</a:t>
                </a:r>
                <a:endParaRPr lang="en-US" altLang="zh-CN" sz="28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6" name="Rectangle 47"/>
              <p:cNvSpPr/>
              <p:nvPr/>
            </p:nvSpPr>
            <p:spPr>
              <a:xfrm>
                <a:off x="1882" y="1696"/>
                <a:ext cx="124" cy="23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t">
                <a:spAutoFit/>
              </a:bodyPr>
              <a:p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F</a:t>
                </a:r>
                <a:endParaRPr lang="en-US" altLang="zh-CN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7" name="Rectangle 48"/>
              <p:cNvSpPr/>
              <p:nvPr/>
            </p:nvSpPr>
            <p:spPr>
              <a:xfrm>
                <a:off x="2779" y="1703"/>
                <a:ext cx="124" cy="23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t">
                <a:spAutoFit/>
              </a:bodyPr>
              <a:p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F</a:t>
                </a:r>
                <a:endParaRPr lang="en-US" altLang="zh-CN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8" name="Rectangle 49"/>
              <p:cNvSpPr/>
              <p:nvPr/>
            </p:nvSpPr>
            <p:spPr>
              <a:xfrm>
                <a:off x="2745" y="1280"/>
                <a:ext cx="165" cy="23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t">
                <a:spAutoFit/>
              </a:bodyPr>
              <a:p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endParaRPr lang="en-US" altLang="zh-CN" sz="2000" i="1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9" name="Rectangle 50"/>
              <p:cNvSpPr/>
              <p:nvPr/>
            </p:nvSpPr>
            <p:spPr>
              <a:xfrm>
                <a:off x="3119" y="1691"/>
                <a:ext cx="111" cy="28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t">
                <a:spAutoFit/>
              </a:bodyPr>
              <a:p>
                <a:r>
                  <a:rPr lang="en-US" altLang="zh-CN" sz="24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x</a:t>
                </a:r>
                <a:endParaRPr lang="en-US" altLang="zh-CN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90" name="Line 51"/>
              <p:cNvSpPr/>
              <p:nvPr/>
            </p:nvSpPr>
            <p:spPr>
              <a:xfrm>
                <a:off x="1565" y="1716"/>
                <a:ext cx="1678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35891" name="Line 52"/>
              <p:cNvSpPr/>
              <p:nvPr/>
            </p:nvSpPr>
            <p:spPr>
              <a:xfrm flipV="1">
                <a:off x="2399" y="1117"/>
                <a:ext cx="0" cy="1134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</p:grpSp>
      </p:grpSp>
      <p:grpSp>
        <p:nvGrpSpPr>
          <p:cNvPr id="4" name="Group 53"/>
          <p:cNvGrpSpPr/>
          <p:nvPr/>
        </p:nvGrpSpPr>
        <p:grpSpPr>
          <a:xfrm>
            <a:off x="7850505" y="2222183"/>
            <a:ext cx="1368425" cy="1728787"/>
            <a:chOff x="4014" y="482"/>
            <a:chExt cx="1089" cy="1378"/>
          </a:xfrm>
        </p:grpSpPr>
        <p:sp>
          <p:nvSpPr>
            <p:cNvPr id="35893" name="Rectangle 54"/>
            <p:cNvSpPr/>
            <p:nvPr/>
          </p:nvSpPr>
          <p:spPr>
            <a:xfrm>
              <a:off x="4412" y="1553"/>
              <a:ext cx="81" cy="1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 anchor="t">
              <a:spAutoFit/>
            </a:bodyPr>
            <a:p>
              <a:r>
                <a:rPr lang="en-US" altLang="zh-CN" sz="1600" b="1" i="1">
                  <a:solidFill>
                    <a:srgbClr val="05050B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1600" b="1" i="1">
                <a:solidFill>
                  <a:srgbClr val="05050B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35894" name="Group 55"/>
            <p:cNvGrpSpPr/>
            <p:nvPr/>
          </p:nvGrpSpPr>
          <p:grpSpPr>
            <a:xfrm>
              <a:off x="4014" y="482"/>
              <a:ext cx="1089" cy="1378"/>
              <a:chOff x="4014" y="972"/>
              <a:chExt cx="1089" cy="1378"/>
            </a:xfrm>
          </p:grpSpPr>
          <p:sp>
            <p:nvSpPr>
              <p:cNvPr id="35895" name="Freeform 56"/>
              <p:cNvSpPr/>
              <p:nvPr/>
            </p:nvSpPr>
            <p:spPr>
              <a:xfrm>
                <a:off x="4154" y="1172"/>
                <a:ext cx="721" cy="1072"/>
              </a:xfrm>
              <a:custGeom>
                <a:avLst/>
                <a:gdLst/>
                <a:ahLst/>
                <a:cxnLst>
                  <a:cxn ang="0">
                    <a:pos x="1911" y="44500"/>
                  </a:cxn>
                  <a:cxn ang="0">
                    <a:pos x="1754" y="54196"/>
                  </a:cxn>
                  <a:cxn ang="0">
                    <a:pos x="1537" y="61148"/>
                  </a:cxn>
                  <a:cxn ang="0">
                    <a:pos x="1304" y="65090"/>
                  </a:cxn>
                  <a:cxn ang="0">
                    <a:pos x="1086" y="66837"/>
                  </a:cxn>
                  <a:cxn ang="0">
                    <a:pos x="894" y="66837"/>
                  </a:cxn>
                  <a:cxn ang="0">
                    <a:pos x="736" y="65845"/>
                  </a:cxn>
                  <a:cxn ang="0">
                    <a:pos x="605" y="64348"/>
                  </a:cxn>
                  <a:cxn ang="0">
                    <a:pos x="500" y="62644"/>
                  </a:cxn>
                  <a:cxn ang="0">
                    <a:pos x="412" y="60898"/>
                  </a:cxn>
                  <a:cxn ang="0">
                    <a:pos x="344" y="58892"/>
                  </a:cxn>
                  <a:cxn ang="0">
                    <a:pos x="286" y="57146"/>
                  </a:cxn>
                  <a:cxn ang="0">
                    <a:pos x="238" y="55395"/>
                  </a:cxn>
                  <a:cxn ang="0">
                    <a:pos x="200" y="53707"/>
                  </a:cxn>
                  <a:cxn ang="0">
                    <a:pos x="163" y="51940"/>
                  </a:cxn>
                  <a:cxn ang="0">
                    <a:pos x="137" y="50444"/>
                  </a:cxn>
                  <a:cxn ang="0">
                    <a:pos x="115" y="48947"/>
                  </a:cxn>
                  <a:cxn ang="0">
                    <a:pos x="94" y="47684"/>
                  </a:cxn>
                  <a:cxn ang="0">
                    <a:pos x="75" y="46441"/>
                  </a:cxn>
                  <a:cxn ang="0">
                    <a:pos x="60" y="45258"/>
                  </a:cxn>
                  <a:cxn ang="0">
                    <a:pos x="49" y="43996"/>
                  </a:cxn>
                  <a:cxn ang="0">
                    <a:pos x="39" y="42753"/>
                  </a:cxn>
                  <a:cxn ang="0">
                    <a:pos x="29" y="41744"/>
                  </a:cxn>
                  <a:cxn ang="0">
                    <a:pos x="21" y="40748"/>
                  </a:cxn>
                  <a:cxn ang="0">
                    <a:pos x="15" y="39739"/>
                  </a:cxn>
                  <a:cxn ang="0">
                    <a:pos x="11" y="38747"/>
                  </a:cxn>
                  <a:cxn ang="0">
                    <a:pos x="8" y="37738"/>
                  </a:cxn>
                  <a:cxn ang="0">
                    <a:pos x="1" y="36809"/>
                  </a:cxn>
                  <a:cxn ang="0">
                    <a:pos x="1" y="35801"/>
                  </a:cxn>
                  <a:cxn ang="0">
                    <a:pos x="0" y="34808"/>
                  </a:cxn>
                  <a:cxn ang="0">
                    <a:pos x="0" y="33796"/>
                  </a:cxn>
                  <a:cxn ang="0">
                    <a:pos x="0" y="32787"/>
                  </a:cxn>
                  <a:cxn ang="0">
                    <a:pos x="0" y="31795"/>
                  </a:cxn>
                  <a:cxn ang="0">
                    <a:pos x="1" y="31040"/>
                  </a:cxn>
                  <a:cxn ang="0">
                    <a:pos x="8" y="30048"/>
                  </a:cxn>
                  <a:cxn ang="0">
                    <a:pos x="8" y="29099"/>
                  </a:cxn>
                  <a:cxn ang="0">
                    <a:pos x="15" y="28106"/>
                  </a:cxn>
                  <a:cxn ang="0">
                    <a:pos x="20" y="27098"/>
                  </a:cxn>
                  <a:cxn ang="0">
                    <a:pos x="28" y="25851"/>
                  </a:cxn>
                  <a:cxn ang="0">
                    <a:pos x="35" y="24843"/>
                  </a:cxn>
                  <a:cxn ang="0">
                    <a:pos x="41" y="23850"/>
                  </a:cxn>
                  <a:cxn ang="0">
                    <a:pos x="54" y="22591"/>
                  </a:cxn>
                  <a:cxn ang="0">
                    <a:pos x="68" y="21345"/>
                  </a:cxn>
                  <a:cxn ang="0">
                    <a:pos x="84" y="20146"/>
                  </a:cxn>
                  <a:cxn ang="0">
                    <a:pos x="103" y="18899"/>
                  </a:cxn>
                  <a:cxn ang="0">
                    <a:pos x="123" y="17402"/>
                  </a:cxn>
                  <a:cxn ang="0">
                    <a:pos x="147" y="15889"/>
                  </a:cxn>
                  <a:cxn ang="0">
                    <a:pos x="180" y="14393"/>
                  </a:cxn>
                  <a:cxn ang="0">
                    <a:pos x="212" y="12642"/>
                  </a:cxn>
                  <a:cxn ang="0">
                    <a:pos x="256" y="10954"/>
                  </a:cxn>
                  <a:cxn ang="0">
                    <a:pos x="309" y="9207"/>
                  </a:cxn>
                  <a:cxn ang="0">
                    <a:pos x="373" y="7440"/>
                  </a:cxn>
                  <a:cxn ang="0">
                    <a:pos x="451" y="5439"/>
                  </a:cxn>
                  <a:cxn ang="0">
                    <a:pos x="545" y="3752"/>
                  </a:cxn>
                  <a:cxn ang="0">
                    <a:pos x="660" y="2001"/>
                  </a:cxn>
                  <a:cxn ang="0">
                    <a:pos x="805" y="758"/>
                  </a:cxn>
                  <a:cxn ang="0">
                    <a:pos x="977" y="0"/>
                  </a:cxn>
                  <a:cxn ang="0">
                    <a:pos x="1179" y="758"/>
                  </a:cxn>
                  <a:cxn ang="0">
                    <a:pos x="1407" y="3248"/>
                  </a:cxn>
                  <a:cxn ang="0">
                    <a:pos x="1635" y="8449"/>
                  </a:cxn>
                  <a:cxn ang="0">
                    <a:pos x="1833" y="16898"/>
                  </a:cxn>
                  <a:cxn ang="0">
                    <a:pos x="1951" y="27602"/>
                  </a:cxn>
                </a:cxnLst>
                <a:pathLst>
                  <a:path w="516" h="270">
                    <a:moveTo>
                      <a:pt x="516" y="135"/>
                    </a:moveTo>
                    <a:lnTo>
                      <a:pt x="516" y="138"/>
                    </a:lnTo>
                    <a:lnTo>
                      <a:pt x="516" y="141"/>
                    </a:lnTo>
                    <a:lnTo>
                      <a:pt x="515" y="144"/>
                    </a:lnTo>
                    <a:lnTo>
                      <a:pt x="515" y="147"/>
                    </a:lnTo>
                    <a:lnTo>
                      <a:pt x="514" y="150"/>
                    </a:lnTo>
                    <a:lnTo>
                      <a:pt x="514" y="153"/>
                    </a:lnTo>
                    <a:lnTo>
                      <a:pt x="513" y="156"/>
                    </a:lnTo>
                    <a:lnTo>
                      <a:pt x="512" y="159"/>
                    </a:lnTo>
                    <a:lnTo>
                      <a:pt x="511" y="162"/>
                    </a:lnTo>
                    <a:lnTo>
                      <a:pt x="510" y="165"/>
                    </a:lnTo>
                    <a:lnTo>
                      <a:pt x="508" y="168"/>
                    </a:lnTo>
                    <a:lnTo>
                      <a:pt x="507" y="170"/>
                    </a:lnTo>
                    <a:lnTo>
                      <a:pt x="505" y="173"/>
                    </a:lnTo>
                    <a:lnTo>
                      <a:pt x="504" y="176"/>
                    </a:lnTo>
                    <a:lnTo>
                      <a:pt x="502" y="179"/>
                    </a:lnTo>
                    <a:lnTo>
                      <a:pt x="500" y="182"/>
                    </a:lnTo>
                    <a:lnTo>
                      <a:pt x="498" y="184"/>
                    </a:lnTo>
                    <a:lnTo>
                      <a:pt x="496" y="187"/>
                    </a:lnTo>
                    <a:lnTo>
                      <a:pt x="494" y="190"/>
                    </a:lnTo>
                    <a:lnTo>
                      <a:pt x="491" y="192"/>
                    </a:lnTo>
                    <a:lnTo>
                      <a:pt x="489" y="195"/>
                    </a:lnTo>
                    <a:lnTo>
                      <a:pt x="486" y="197"/>
                    </a:lnTo>
                    <a:lnTo>
                      <a:pt x="484" y="200"/>
                    </a:lnTo>
                    <a:lnTo>
                      <a:pt x="481" y="202"/>
                    </a:lnTo>
                    <a:lnTo>
                      <a:pt x="478" y="205"/>
                    </a:lnTo>
                    <a:lnTo>
                      <a:pt x="476" y="207"/>
                    </a:lnTo>
                    <a:lnTo>
                      <a:pt x="473" y="210"/>
                    </a:lnTo>
                    <a:lnTo>
                      <a:pt x="470" y="212"/>
                    </a:lnTo>
                    <a:lnTo>
                      <a:pt x="467" y="214"/>
                    </a:lnTo>
                    <a:lnTo>
                      <a:pt x="464" y="216"/>
                    </a:lnTo>
                    <a:lnTo>
                      <a:pt x="460" y="218"/>
                    </a:lnTo>
                    <a:lnTo>
                      <a:pt x="457" y="221"/>
                    </a:lnTo>
                    <a:lnTo>
                      <a:pt x="454" y="223"/>
                    </a:lnTo>
                    <a:lnTo>
                      <a:pt x="450" y="225"/>
                    </a:lnTo>
                    <a:lnTo>
                      <a:pt x="447" y="227"/>
                    </a:lnTo>
                    <a:lnTo>
                      <a:pt x="444" y="228"/>
                    </a:lnTo>
                    <a:lnTo>
                      <a:pt x="440" y="230"/>
                    </a:lnTo>
                    <a:lnTo>
                      <a:pt x="437" y="232"/>
                    </a:lnTo>
                    <a:lnTo>
                      <a:pt x="433" y="234"/>
                    </a:lnTo>
                    <a:lnTo>
                      <a:pt x="429" y="236"/>
                    </a:lnTo>
                    <a:lnTo>
                      <a:pt x="426" y="237"/>
                    </a:lnTo>
                    <a:lnTo>
                      <a:pt x="422" y="239"/>
                    </a:lnTo>
                    <a:lnTo>
                      <a:pt x="418" y="240"/>
                    </a:lnTo>
                    <a:lnTo>
                      <a:pt x="415" y="242"/>
                    </a:lnTo>
                    <a:lnTo>
                      <a:pt x="411" y="243"/>
                    </a:lnTo>
                    <a:lnTo>
                      <a:pt x="407" y="245"/>
                    </a:lnTo>
                    <a:lnTo>
                      <a:pt x="403" y="246"/>
                    </a:lnTo>
                    <a:lnTo>
                      <a:pt x="399" y="248"/>
                    </a:lnTo>
                    <a:lnTo>
                      <a:pt x="396" y="249"/>
                    </a:lnTo>
                    <a:lnTo>
                      <a:pt x="392" y="250"/>
                    </a:lnTo>
                    <a:lnTo>
                      <a:pt x="388" y="251"/>
                    </a:lnTo>
                    <a:lnTo>
                      <a:pt x="384" y="252"/>
                    </a:lnTo>
                    <a:lnTo>
                      <a:pt x="380" y="254"/>
                    </a:lnTo>
                    <a:lnTo>
                      <a:pt x="376" y="255"/>
                    </a:lnTo>
                    <a:lnTo>
                      <a:pt x="373" y="256"/>
                    </a:lnTo>
                    <a:lnTo>
                      <a:pt x="369" y="257"/>
                    </a:lnTo>
                    <a:lnTo>
                      <a:pt x="365" y="257"/>
                    </a:lnTo>
                    <a:lnTo>
                      <a:pt x="361" y="258"/>
                    </a:lnTo>
                    <a:lnTo>
                      <a:pt x="357" y="259"/>
                    </a:lnTo>
                    <a:lnTo>
                      <a:pt x="353" y="260"/>
                    </a:lnTo>
                    <a:lnTo>
                      <a:pt x="350" y="261"/>
                    </a:lnTo>
                    <a:lnTo>
                      <a:pt x="346" y="262"/>
                    </a:lnTo>
                    <a:lnTo>
                      <a:pt x="342" y="262"/>
                    </a:lnTo>
                    <a:lnTo>
                      <a:pt x="338" y="263"/>
                    </a:lnTo>
                    <a:lnTo>
                      <a:pt x="335" y="264"/>
                    </a:lnTo>
                    <a:lnTo>
                      <a:pt x="331" y="264"/>
                    </a:lnTo>
                    <a:lnTo>
                      <a:pt x="327" y="265"/>
                    </a:lnTo>
                    <a:lnTo>
                      <a:pt x="324" y="265"/>
                    </a:lnTo>
                    <a:lnTo>
                      <a:pt x="320" y="266"/>
                    </a:lnTo>
                    <a:lnTo>
                      <a:pt x="316" y="266"/>
                    </a:lnTo>
                    <a:lnTo>
                      <a:pt x="313" y="267"/>
                    </a:lnTo>
                    <a:lnTo>
                      <a:pt x="309" y="267"/>
                    </a:lnTo>
                    <a:lnTo>
                      <a:pt x="306" y="267"/>
                    </a:lnTo>
                    <a:lnTo>
                      <a:pt x="302" y="268"/>
                    </a:lnTo>
                    <a:lnTo>
                      <a:pt x="299" y="268"/>
                    </a:lnTo>
                    <a:lnTo>
                      <a:pt x="295" y="268"/>
                    </a:lnTo>
                    <a:lnTo>
                      <a:pt x="292" y="268"/>
                    </a:lnTo>
                    <a:lnTo>
                      <a:pt x="288" y="269"/>
                    </a:lnTo>
                    <a:lnTo>
                      <a:pt x="285" y="269"/>
                    </a:lnTo>
                    <a:lnTo>
                      <a:pt x="281" y="269"/>
                    </a:lnTo>
                    <a:lnTo>
                      <a:pt x="278" y="269"/>
                    </a:lnTo>
                    <a:lnTo>
                      <a:pt x="275" y="269"/>
                    </a:lnTo>
                    <a:lnTo>
                      <a:pt x="272" y="269"/>
                    </a:lnTo>
                    <a:lnTo>
                      <a:pt x="268" y="269"/>
                    </a:lnTo>
                    <a:lnTo>
                      <a:pt x="265" y="270"/>
                    </a:lnTo>
                    <a:lnTo>
                      <a:pt x="262" y="270"/>
                    </a:lnTo>
                    <a:lnTo>
                      <a:pt x="259" y="270"/>
                    </a:lnTo>
                    <a:lnTo>
                      <a:pt x="256" y="270"/>
                    </a:lnTo>
                    <a:lnTo>
                      <a:pt x="253" y="270"/>
                    </a:lnTo>
                    <a:lnTo>
                      <a:pt x="250" y="270"/>
                    </a:lnTo>
                    <a:lnTo>
                      <a:pt x="247" y="269"/>
                    </a:lnTo>
                    <a:lnTo>
                      <a:pt x="244" y="269"/>
                    </a:lnTo>
                    <a:lnTo>
                      <a:pt x="241" y="269"/>
                    </a:lnTo>
                    <a:lnTo>
                      <a:pt x="238" y="269"/>
                    </a:lnTo>
                    <a:lnTo>
                      <a:pt x="235" y="269"/>
                    </a:lnTo>
                    <a:lnTo>
                      <a:pt x="232" y="269"/>
                    </a:lnTo>
                    <a:lnTo>
                      <a:pt x="229" y="269"/>
                    </a:lnTo>
                    <a:lnTo>
                      <a:pt x="227" y="269"/>
                    </a:lnTo>
                    <a:lnTo>
                      <a:pt x="224" y="268"/>
                    </a:lnTo>
                    <a:lnTo>
                      <a:pt x="221" y="268"/>
                    </a:lnTo>
                    <a:lnTo>
                      <a:pt x="218" y="268"/>
                    </a:lnTo>
                    <a:lnTo>
                      <a:pt x="216" y="268"/>
                    </a:lnTo>
                    <a:lnTo>
                      <a:pt x="213" y="268"/>
                    </a:lnTo>
                    <a:lnTo>
                      <a:pt x="211" y="267"/>
                    </a:lnTo>
                    <a:lnTo>
                      <a:pt x="208" y="267"/>
                    </a:lnTo>
                    <a:lnTo>
                      <a:pt x="205" y="267"/>
                    </a:lnTo>
                    <a:lnTo>
                      <a:pt x="203" y="266"/>
                    </a:lnTo>
                    <a:lnTo>
                      <a:pt x="200" y="266"/>
                    </a:lnTo>
                    <a:lnTo>
                      <a:pt x="198" y="266"/>
                    </a:lnTo>
                    <a:lnTo>
                      <a:pt x="196" y="266"/>
                    </a:lnTo>
                    <a:lnTo>
                      <a:pt x="193" y="265"/>
                    </a:lnTo>
                    <a:lnTo>
                      <a:pt x="191" y="265"/>
                    </a:lnTo>
                    <a:lnTo>
                      <a:pt x="189" y="265"/>
                    </a:lnTo>
                    <a:lnTo>
                      <a:pt x="186" y="264"/>
                    </a:lnTo>
                    <a:lnTo>
                      <a:pt x="184" y="264"/>
                    </a:lnTo>
                    <a:lnTo>
                      <a:pt x="182" y="264"/>
                    </a:lnTo>
                    <a:lnTo>
                      <a:pt x="180" y="263"/>
                    </a:lnTo>
                    <a:lnTo>
                      <a:pt x="177" y="263"/>
                    </a:lnTo>
                    <a:lnTo>
                      <a:pt x="175" y="262"/>
                    </a:lnTo>
                    <a:lnTo>
                      <a:pt x="173" y="262"/>
                    </a:lnTo>
                    <a:lnTo>
                      <a:pt x="171" y="262"/>
                    </a:lnTo>
                    <a:lnTo>
                      <a:pt x="169" y="261"/>
                    </a:lnTo>
                    <a:lnTo>
                      <a:pt x="167" y="261"/>
                    </a:lnTo>
                    <a:lnTo>
                      <a:pt x="165" y="261"/>
                    </a:lnTo>
                    <a:lnTo>
                      <a:pt x="163" y="260"/>
                    </a:lnTo>
                    <a:lnTo>
                      <a:pt x="161" y="260"/>
                    </a:lnTo>
                    <a:lnTo>
                      <a:pt x="159" y="259"/>
                    </a:lnTo>
                    <a:lnTo>
                      <a:pt x="157" y="259"/>
                    </a:lnTo>
                    <a:lnTo>
                      <a:pt x="155" y="258"/>
                    </a:lnTo>
                    <a:lnTo>
                      <a:pt x="153" y="258"/>
                    </a:lnTo>
                    <a:lnTo>
                      <a:pt x="151" y="258"/>
                    </a:lnTo>
                    <a:lnTo>
                      <a:pt x="150" y="257"/>
                    </a:lnTo>
                    <a:lnTo>
                      <a:pt x="148" y="257"/>
                    </a:lnTo>
                    <a:lnTo>
                      <a:pt x="146" y="256"/>
                    </a:lnTo>
                    <a:lnTo>
                      <a:pt x="144" y="256"/>
                    </a:lnTo>
                    <a:lnTo>
                      <a:pt x="143" y="255"/>
                    </a:lnTo>
                    <a:lnTo>
                      <a:pt x="141" y="255"/>
                    </a:lnTo>
                    <a:lnTo>
                      <a:pt x="139" y="254"/>
                    </a:lnTo>
                    <a:lnTo>
                      <a:pt x="138" y="254"/>
                    </a:lnTo>
                    <a:lnTo>
                      <a:pt x="136" y="254"/>
                    </a:lnTo>
                    <a:lnTo>
                      <a:pt x="134" y="253"/>
                    </a:lnTo>
                    <a:lnTo>
                      <a:pt x="133" y="253"/>
                    </a:lnTo>
                    <a:lnTo>
                      <a:pt x="131" y="252"/>
                    </a:lnTo>
                    <a:lnTo>
                      <a:pt x="130" y="252"/>
                    </a:lnTo>
                    <a:lnTo>
                      <a:pt x="128" y="251"/>
                    </a:lnTo>
                    <a:lnTo>
                      <a:pt x="126" y="251"/>
                    </a:lnTo>
                    <a:lnTo>
                      <a:pt x="125" y="250"/>
                    </a:lnTo>
                    <a:lnTo>
                      <a:pt x="123" y="250"/>
                    </a:lnTo>
                    <a:lnTo>
                      <a:pt x="122" y="249"/>
                    </a:lnTo>
                    <a:lnTo>
                      <a:pt x="121" y="249"/>
                    </a:lnTo>
                    <a:lnTo>
                      <a:pt x="119" y="248"/>
                    </a:lnTo>
                    <a:lnTo>
                      <a:pt x="118" y="248"/>
                    </a:lnTo>
                    <a:lnTo>
                      <a:pt x="116" y="247"/>
                    </a:lnTo>
                    <a:lnTo>
                      <a:pt x="115" y="247"/>
                    </a:lnTo>
                    <a:lnTo>
                      <a:pt x="114" y="247"/>
                    </a:lnTo>
                    <a:lnTo>
                      <a:pt x="112" y="246"/>
                    </a:lnTo>
                    <a:lnTo>
                      <a:pt x="111" y="246"/>
                    </a:lnTo>
                    <a:lnTo>
                      <a:pt x="110" y="245"/>
                    </a:lnTo>
                    <a:lnTo>
                      <a:pt x="108" y="245"/>
                    </a:lnTo>
                    <a:lnTo>
                      <a:pt x="107" y="244"/>
                    </a:lnTo>
                    <a:lnTo>
                      <a:pt x="106" y="244"/>
                    </a:lnTo>
                    <a:lnTo>
                      <a:pt x="105" y="243"/>
                    </a:lnTo>
                    <a:lnTo>
                      <a:pt x="103" y="243"/>
                    </a:lnTo>
                    <a:lnTo>
                      <a:pt x="102" y="242"/>
                    </a:lnTo>
                    <a:lnTo>
                      <a:pt x="101" y="242"/>
                    </a:lnTo>
                    <a:lnTo>
                      <a:pt x="100" y="241"/>
                    </a:lnTo>
                    <a:lnTo>
                      <a:pt x="99" y="241"/>
                    </a:lnTo>
                    <a:lnTo>
                      <a:pt x="98" y="240"/>
                    </a:lnTo>
                    <a:lnTo>
                      <a:pt x="96" y="240"/>
                    </a:lnTo>
                    <a:lnTo>
                      <a:pt x="95" y="239"/>
                    </a:lnTo>
                    <a:lnTo>
                      <a:pt x="94" y="239"/>
                    </a:lnTo>
                    <a:lnTo>
                      <a:pt x="93" y="238"/>
                    </a:lnTo>
                    <a:lnTo>
                      <a:pt x="92" y="238"/>
                    </a:lnTo>
                    <a:lnTo>
                      <a:pt x="91" y="238"/>
                    </a:lnTo>
                    <a:lnTo>
                      <a:pt x="90" y="237"/>
                    </a:lnTo>
                    <a:lnTo>
                      <a:pt x="89" y="237"/>
                    </a:lnTo>
                    <a:lnTo>
                      <a:pt x="88" y="236"/>
                    </a:lnTo>
                    <a:lnTo>
                      <a:pt x="87" y="236"/>
                    </a:lnTo>
                    <a:lnTo>
                      <a:pt x="86" y="235"/>
                    </a:lnTo>
                    <a:lnTo>
                      <a:pt x="85" y="235"/>
                    </a:lnTo>
                    <a:lnTo>
                      <a:pt x="84" y="234"/>
                    </a:lnTo>
                    <a:lnTo>
                      <a:pt x="83" y="234"/>
                    </a:lnTo>
                    <a:lnTo>
                      <a:pt x="82" y="233"/>
                    </a:lnTo>
                    <a:lnTo>
                      <a:pt x="81" y="233"/>
                    </a:lnTo>
                    <a:lnTo>
                      <a:pt x="80" y="232"/>
                    </a:lnTo>
                    <a:lnTo>
                      <a:pt x="79" y="232"/>
                    </a:lnTo>
                    <a:lnTo>
                      <a:pt x="78" y="231"/>
                    </a:lnTo>
                    <a:lnTo>
                      <a:pt x="77" y="231"/>
                    </a:lnTo>
                    <a:lnTo>
                      <a:pt x="76" y="231"/>
                    </a:lnTo>
                    <a:lnTo>
                      <a:pt x="76" y="230"/>
                    </a:lnTo>
                    <a:lnTo>
                      <a:pt x="75" y="230"/>
                    </a:lnTo>
                    <a:lnTo>
                      <a:pt x="74" y="229"/>
                    </a:lnTo>
                    <a:lnTo>
                      <a:pt x="73" y="229"/>
                    </a:lnTo>
                    <a:lnTo>
                      <a:pt x="72" y="228"/>
                    </a:lnTo>
                    <a:lnTo>
                      <a:pt x="71" y="228"/>
                    </a:lnTo>
                    <a:lnTo>
                      <a:pt x="70" y="227"/>
                    </a:lnTo>
                    <a:lnTo>
                      <a:pt x="69" y="227"/>
                    </a:lnTo>
                    <a:lnTo>
                      <a:pt x="68" y="226"/>
                    </a:lnTo>
                    <a:lnTo>
                      <a:pt x="67" y="226"/>
                    </a:lnTo>
                    <a:lnTo>
                      <a:pt x="67" y="225"/>
                    </a:lnTo>
                    <a:lnTo>
                      <a:pt x="66" y="225"/>
                    </a:lnTo>
                    <a:lnTo>
                      <a:pt x="65" y="224"/>
                    </a:lnTo>
                    <a:lnTo>
                      <a:pt x="64" y="224"/>
                    </a:lnTo>
                    <a:lnTo>
                      <a:pt x="64" y="223"/>
                    </a:lnTo>
                    <a:lnTo>
                      <a:pt x="63" y="223"/>
                    </a:lnTo>
                    <a:lnTo>
                      <a:pt x="62" y="223"/>
                    </a:lnTo>
                    <a:lnTo>
                      <a:pt x="61" y="222"/>
                    </a:lnTo>
                    <a:lnTo>
                      <a:pt x="60" y="221"/>
                    </a:lnTo>
                    <a:lnTo>
                      <a:pt x="59" y="221"/>
                    </a:lnTo>
                    <a:lnTo>
                      <a:pt x="59" y="220"/>
                    </a:lnTo>
                    <a:lnTo>
                      <a:pt x="58" y="220"/>
                    </a:lnTo>
                    <a:lnTo>
                      <a:pt x="57" y="220"/>
                    </a:lnTo>
                    <a:lnTo>
                      <a:pt x="57" y="219"/>
                    </a:lnTo>
                    <a:lnTo>
                      <a:pt x="56" y="219"/>
                    </a:lnTo>
                    <a:lnTo>
                      <a:pt x="55" y="218"/>
                    </a:lnTo>
                    <a:lnTo>
                      <a:pt x="54" y="217"/>
                    </a:lnTo>
                    <a:lnTo>
                      <a:pt x="53" y="217"/>
                    </a:lnTo>
                    <a:lnTo>
                      <a:pt x="52" y="216"/>
                    </a:lnTo>
                    <a:lnTo>
                      <a:pt x="51" y="215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3"/>
                    </a:lnTo>
                    <a:lnTo>
                      <a:pt x="47" y="213"/>
                    </a:lnTo>
                    <a:lnTo>
                      <a:pt x="47" y="212"/>
                    </a:lnTo>
                    <a:lnTo>
                      <a:pt x="46" y="212"/>
                    </a:lnTo>
                    <a:lnTo>
                      <a:pt x="46" y="211"/>
                    </a:lnTo>
                    <a:lnTo>
                      <a:pt x="45" y="211"/>
                    </a:lnTo>
                    <a:lnTo>
                      <a:pt x="44" y="210"/>
                    </a:lnTo>
                    <a:lnTo>
                      <a:pt x="43" y="209"/>
                    </a:lnTo>
                    <a:lnTo>
                      <a:pt x="42" y="209"/>
                    </a:lnTo>
                    <a:lnTo>
                      <a:pt x="42" y="208"/>
                    </a:lnTo>
                    <a:lnTo>
                      <a:pt x="41" y="208"/>
                    </a:lnTo>
                    <a:lnTo>
                      <a:pt x="41" y="207"/>
                    </a:lnTo>
                    <a:lnTo>
                      <a:pt x="40" y="207"/>
                    </a:lnTo>
                    <a:lnTo>
                      <a:pt x="39" y="206"/>
                    </a:lnTo>
                    <a:lnTo>
                      <a:pt x="38" y="206"/>
                    </a:lnTo>
                    <a:lnTo>
                      <a:pt x="38" y="205"/>
                    </a:lnTo>
                    <a:lnTo>
                      <a:pt x="37" y="205"/>
                    </a:lnTo>
                    <a:lnTo>
                      <a:pt x="37" y="204"/>
                    </a:lnTo>
                    <a:lnTo>
                      <a:pt x="36" y="204"/>
                    </a:lnTo>
                    <a:lnTo>
                      <a:pt x="36" y="203"/>
                    </a:lnTo>
                    <a:lnTo>
                      <a:pt x="35" y="203"/>
                    </a:lnTo>
                    <a:lnTo>
                      <a:pt x="35" y="202"/>
                    </a:lnTo>
                    <a:lnTo>
                      <a:pt x="34" y="202"/>
                    </a:lnTo>
                    <a:lnTo>
                      <a:pt x="34" y="201"/>
                    </a:lnTo>
                    <a:lnTo>
                      <a:pt x="33" y="201"/>
                    </a:lnTo>
                    <a:lnTo>
                      <a:pt x="33" y="200"/>
                    </a:lnTo>
                    <a:lnTo>
                      <a:pt x="32" y="200"/>
                    </a:lnTo>
                    <a:lnTo>
                      <a:pt x="31" y="199"/>
                    </a:lnTo>
                    <a:lnTo>
                      <a:pt x="30" y="198"/>
                    </a:lnTo>
                    <a:lnTo>
                      <a:pt x="30" y="197"/>
                    </a:lnTo>
                    <a:lnTo>
                      <a:pt x="29" y="197"/>
                    </a:lnTo>
                    <a:lnTo>
                      <a:pt x="29" y="196"/>
                    </a:lnTo>
                    <a:lnTo>
                      <a:pt x="28" y="196"/>
                    </a:lnTo>
                    <a:lnTo>
                      <a:pt x="28" y="195"/>
                    </a:lnTo>
                    <a:lnTo>
                      <a:pt x="27" y="195"/>
                    </a:lnTo>
                    <a:lnTo>
                      <a:pt x="27" y="194"/>
                    </a:lnTo>
                    <a:lnTo>
                      <a:pt x="26" y="194"/>
                    </a:lnTo>
                    <a:lnTo>
                      <a:pt x="26" y="193"/>
                    </a:lnTo>
                    <a:lnTo>
                      <a:pt x="25" y="193"/>
                    </a:lnTo>
                    <a:lnTo>
                      <a:pt x="25" y="192"/>
                    </a:lnTo>
                    <a:lnTo>
                      <a:pt x="24" y="192"/>
                    </a:lnTo>
                    <a:lnTo>
                      <a:pt x="24" y="191"/>
                    </a:lnTo>
                    <a:lnTo>
                      <a:pt x="23" y="191"/>
                    </a:lnTo>
                    <a:lnTo>
                      <a:pt x="23" y="190"/>
                    </a:lnTo>
                    <a:lnTo>
                      <a:pt x="22" y="190"/>
                    </a:lnTo>
                    <a:lnTo>
                      <a:pt x="22" y="189"/>
                    </a:lnTo>
                    <a:lnTo>
                      <a:pt x="21" y="188"/>
                    </a:lnTo>
                    <a:lnTo>
                      <a:pt x="20" y="187"/>
                    </a:lnTo>
                    <a:lnTo>
                      <a:pt x="20" y="186"/>
                    </a:lnTo>
                    <a:lnTo>
                      <a:pt x="19" y="186"/>
                    </a:lnTo>
                    <a:lnTo>
                      <a:pt x="19" y="185"/>
                    </a:lnTo>
                    <a:lnTo>
                      <a:pt x="18" y="185"/>
                    </a:lnTo>
                    <a:lnTo>
                      <a:pt x="18" y="184"/>
                    </a:lnTo>
                    <a:lnTo>
                      <a:pt x="17" y="183"/>
                    </a:lnTo>
                    <a:lnTo>
                      <a:pt x="17" y="182"/>
                    </a:lnTo>
                    <a:lnTo>
                      <a:pt x="16" y="182"/>
                    </a:lnTo>
                    <a:lnTo>
                      <a:pt x="16" y="181"/>
                    </a:lnTo>
                    <a:lnTo>
                      <a:pt x="15" y="181"/>
                    </a:lnTo>
                    <a:lnTo>
                      <a:pt x="15" y="180"/>
                    </a:lnTo>
                    <a:lnTo>
                      <a:pt x="15" y="179"/>
                    </a:lnTo>
                    <a:lnTo>
                      <a:pt x="14" y="179"/>
                    </a:lnTo>
                    <a:lnTo>
                      <a:pt x="14" y="178"/>
                    </a:lnTo>
                    <a:lnTo>
                      <a:pt x="13" y="178"/>
                    </a:lnTo>
                    <a:lnTo>
                      <a:pt x="13" y="177"/>
                    </a:lnTo>
                    <a:lnTo>
                      <a:pt x="13" y="176"/>
                    </a:lnTo>
                    <a:lnTo>
                      <a:pt x="12" y="176"/>
                    </a:lnTo>
                    <a:lnTo>
                      <a:pt x="12" y="175"/>
                    </a:lnTo>
                    <a:lnTo>
                      <a:pt x="11" y="174"/>
                    </a:lnTo>
                    <a:lnTo>
                      <a:pt x="11" y="173"/>
                    </a:lnTo>
                    <a:lnTo>
                      <a:pt x="10" y="173"/>
                    </a:lnTo>
                    <a:lnTo>
                      <a:pt x="10" y="172"/>
                    </a:lnTo>
                    <a:lnTo>
                      <a:pt x="10" y="171"/>
                    </a:lnTo>
                    <a:lnTo>
                      <a:pt x="9" y="171"/>
                    </a:lnTo>
                    <a:lnTo>
                      <a:pt x="9" y="170"/>
                    </a:lnTo>
                    <a:lnTo>
                      <a:pt x="9" y="169"/>
                    </a:lnTo>
                    <a:lnTo>
                      <a:pt x="8" y="169"/>
                    </a:lnTo>
                    <a:lnTo>
                      <a:pt x="8" y="168"/>
                    </a:lnTo>
                    <a:lnTo>
                      <a:pt x="8" y="167"/>
                    </a:lnTo>
                    <a:lnTo>
                      <a:pt x="7" y="167"/>
                    </a:lnTo>
                    <a:lnTo>
                      <a:pt x="7" y="166"/>
                    </a:lnTo>
                    <a:lnTo>
                      <a:pt x="7" y="165"/>
                    </a:lnTo>
                    <a:lnTo>
                      <a:pt x="6" y="165"/>
                    </a:lnTo>
                    <a:lnTo>
                      <a:pt x="6" y="164"/>
                    </a:lnTo>
                    <a:lnTo>
                      <a:pt x="6" y="163"/>
                    </a:lnTo>
                    <a:lnTo>
                      <a:pt x="6" y="162"/>
                    </a:lnTo>
                    <a:lnTo>
                      <a:pt x="5" y="162"/>
                    </a:lnTo>
                    <a:lnTo>
                      <a:pt x="5" y="161"/>
                    </a:lnTo>
                    <a:lnTo>
                      <a:pt x="5" y="160"/>
                    </a:lnTo>
                    <a:lnTo>
                      <a:pt x="4" y="160"/>
                    </a:lnTo>
                    <a:lnTo>
                      <a:pt x="4" y="159"/>
                    </a:lnTo>
                    <a:lnTo>
                      <a:pt x="4" y="158"/>
                    </a:lnTo>
                    <a:lnTo>
                      <a:pt x="4" y="157"/>
                    </a:lnTo>
                    <a:lnTo>
                      <a:pt x="3" y="157"/>
                    </a:lnTo>
                    <a:lnTo>
                      <a:pt x="3" y="156"/>
                    </a:lnTo>
                    <a:lnTo>
                      <a:pt x="3" y="155"/>
                    </a:lnTo>
                    <a:lnTo>
                      <a:pt x="3" y="154"/>
                    </a:lnTo>
                    <a:lnTo>
                      <a:pt x="2" y="153"/>
                    </a:lnTo>
                    <a:lnTo>
                      <a:pt x="2" y="152"/>
                    </a:lnTo>
                    <a:lnTo>
                      <a:pt x="2" y="151"/>
                    </a:lnTo>
                    <a:lnTo>
                      <a:pt x="2" y="150"/>
                    </a:lnTo>
                    <a:lnTo>
                      <a:pt x="2" y="149"/>
                    </a:lnTo>
                    <a:lnTo>
                      <a:pt x="1" y="149"/>
                    </a:lnTo>
                    <a:lnTo>
                      <a:pt x="1" y="148"/>
                    </a:lnTo>
                    <a:lnTo>
                      <a:pt x="1" y="147"/>
                    </a:lnTo>
                    <a:lnTo>
                      <a:pt x="1" y="146"/>
                    </a:lnTo>
                    <a:lnTo>
                      <a:pt x="1" y="145"/>
                    </a:lnTo>
                    <a:lnTo>
                      <a:pt x="1" y="144"/>
                    </a:lnTo>
                    <a:lnTo>
                      <a:pt x="1" y="143"/>
                    </a:lnTo>
                    <a:lnTo>
                      <a:pt x="0" y="142"/>
                    </a:lnTo>
                    <a:lnTo>
                      <a:pt x="0" y="141"/>
                    </a:lnTo>
                    <a:lnTo>
                      <a:pt x="0" y="140"/>
                    </a:lnTo>
                    <a:lnTo>
                      <a:pt x="0" y="139"/>
                    </a:lnTo>
                    <a:lnTo>
                      <a:pt x="0" y="138"/>
                    </a:lnTo>
                    <a:lnTo>
                      <a:pt x="0" y="137"/>
                    </a:lnTo>
                    <a:lnTo>
                      <a:pt x="0" y="136"/>
                    </a:lnTo>
                    <a:lnTo>
                      <a:pt x="0" y="135"/>
                    </a:lnTo>
                    <a:lnTo>
                      <a:pt x="0" y="134"/>
                    </a:lnTo>
                    <a:lnTo>
                      <a:pt x="0" y="133"/>
                    </a:lnTo>
                    <a:lnTo>
                      <a:pt x="0" y="132"/>
                    </a:lnTo>
                    <a:lnTo>
                      <a:pt x="0" y="131"/>
                    </a:lnTo>
                    <a:lnTo>
                      <a:pt x="0" y="130"/>
                    </a:lnTo>
                    <a:lnTo>
                      <a:pt x="0" y="129"/>
                    </a:lnTo>
                    <a:lnTo>
                      <a:pt x="0" y="128"/>
                    </a:lnTo>
                    <a:lnTo>
                      <a:pt x="1" y="127"/>
                    </a:lnTo>
                    <a:lnTo>
                      <a:pt x="1" y="126"/>
                    </a:lnTo>
                    <a:lnTo>
                      <a:pt x="1" y="125"/>
                    </a:lnTo>
                    <a:lnTo>
                      <a:pt x="1" y="124"/>
                    </a:lnTo>
                    <a:lnTo>
                      <a:pt x="1" y="123"/>
                    </a:lnTo>
                    <a:lnTo>
                      <a:pt x="1" y="122"/>
                    </a:lnTo>
                    <a:lnTo>
                      <a:pt x="1" y="121"/>
                    </a:lnTo>
                    <a:lnTo>
                      <a:pt x="2" y="121"/>
                    </a:lnTo>
                    <a:lnTo>
                      <a:pt x="2" y="120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2" y="117"/>
                    </a:lnTo>
                    <a:lnTo>
                      <a:pt x="3" y="116"/>
                    </a:lnTo>
                    <a:lnTo>
                      <a:pt x="3" y="115"/>
                    </a:lnTo>
                    <a:lnTo>
                      <a:pt x="3" y="114"/>
                    </a:lnTo>
                    <a:lnTo>
                      <a:pt x="3" y="113"/>
                    </a:lnTo>
                    <a:lnTo>
                      <a:pt x="4" y="113"/>
                    </a:lnTo>
                    <a:lnTo>
                      <a:pt x="4" y="112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5" y="110"/>
                    </a:lnTo>
                    <a:lnTo>
                      <a:pt x="5" y="109"/>
                    </a:lnTo>
                    <a:lnTo>
                      <a:pt x="5" y="108"/>
                    </a:lnTo>
                    <a:lnTo>
                      <a:pt x="6" y="108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7" y="104"/>
                    </a:lnTo>
                    <a:lnTo>
                      <a:pt x="7" y="103"/>
                    </a:lnTo>
                    <a:lnTo>
                      <a:pt x="8" y="103"/>
                    </a:lnTo>
                    <a:lnTo>
                      <a:pt x="8" y="102"/>
                    </a:lnTo>
                    <a:lnTo>
                      <a:pt x="8" y="101"/>
                    </a:lnTo>
                    <a:lnTo>
                      <a:pt x="9" y="101"/>
                    </a:lnTo>
                    <a:lnTo>
                      <a:pt x="9" y="100"/>
                    </a:lnTo>
                    <a:lnTo>
                      <a:pt x="9" y="99"/>
                    </a:lnTo>
                    <a:lnTo>
                      <a:pt x="10" y="99"/>
                    </a:lnTo>
                    <a:lnTo>
                      <a:pt x="10" y="98"/>
                    </a:lnTo>
                    <a:lnTo>
                      <a:pt x="10" y="97"/>
                    </a:lnTo>
                    <a:lnTo>
                      <a:pt x="11" y="97"/>
                    </a:lnTo>
                    <a:lnTo>
                      <a:pt x="11" y="96"/>
                    </a:lnTo>
                    <a:lnTo>
                      <a:pt x="12" y="95"/>
                    </a:lnTo>
                    <a:lnTo>
                      <a:pt x="12" y="94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4" y="91"/>
                    </a:lnTo>
                    <a:lnTo>
                      <a:pt x="15" y="91"/>
                    </a:lnTo>
                    <a:lnTo>
                      <a:pt x="15" y="90"/>
                    </a:lnTo>
                    <a:lnTo>
                      <a:pt x="15" y="89"/>
                    </a:lnTo>
                    <a:lnTo>
                      <a:pt x="16" y="89"/>
                    </a:lnTo>
                    <a:lnTo>
                      <a:pt x="16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8" y="86"/>
                    </a:lnTo>
                    <a:lnTo>
                      <a:pt x="18" y="85"/>
                    </a:lnTo>
                    <a:lnTo>
                      <a:pt x="19" y="85"/>
                    </a:lnTo>
                    <a:lnTo>
                      <a:pt x="19" y="84"/>
                    </a:lnTo>
                    <a:lnTo>
                      <a:pt x="20" y="84"/>
                    </a:lnTo>
                    <a:lnTo>
                      <a:pt x="20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2" y="80"/>
                    </a:lnTo>
                    <a:lnTo>
                      <a:pt x="23" y="80"/>
                    </a:lnTo>
                    <a:lnTo>
                      <a:pt x="23" y="79"/>
                    </a:lnTo>
                    <a:lnTo>
                      <a:pt x="24" y="79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5" y="77"/>
                    </a:lnTo>
                    <a:lnTo>
                      <a:pt x="26" y="77"/>
                    </a:lnTo>
                    <a:lnTo>
                      <a:pt x="26" y="76"/>
                    </a:lnTo>
                    <a:lnTo>
                      <a:pt x="27" y="76"/>
                    </a:lnTo>
                    <a:lnTo>
                      <a:pt x="27" y="75"/>
                    </a:lnTo>
                    <a:lnTo>
                      <a:pt x="28" y="75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29" y="73"/>
                    </a:lnTo>
                    <a:lnTo>
                      <a:pt x="30" y="73"/>
                    </a:lnTo>
                    <a:lnTo>
                      <a:pt x="30" y="72"/>
                    </a:lnTo>
                    <a:lnTo>
                      <a:pt x="31" y="71"/>
                    </a:lnTo>
                    <a:lnTo>
                      <a:pt x="32" y="70"/>
                    </a:lnTo>
                    <a:lnTo>
                      <a:pt x="33" y="70"/>
                    </a:lnTo>
                    <a:lnTo>
                      <a:pt x="33" y="69"/>
                    </a:lnTo>
                    <a:lnTo>
                      <a:pt x="34" y="69"/>
                    </a:lnTo>
                    <a:lnTo>
                      <a:pt x="34" y="68"/>
                    </a:lnTo>
                    <a:lnTo>
                      <a:pt x="35" y="68"/>
                    </a:lnTo>
                    <a:lnTo>
                      <a:pt x="35" y="67"/>
                    </a:lnTo>
                    <a:lnTo>
                      <a:pt x="36" y="67"/>
                    </a:lnTo>
                    <a:lnTo>
                      <a:pt x="36" y="66"/>
                    </a:lnTo>
                    <a:lnTo>
                      <a:pt x="37" y="66"/>
                    </a:lnTo>
                    <a:lnTo>
                      <a:pt x="37" y="65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9" y="64"/>
                    </a:lnTo>
                    <a:lnTo>
                      <a:pt x="40" y="63"/>
                    </a:lnTo>
                    <a:lnTo>
                      <a:pt x="41" y="63"/>
                    </a:lnTo>
                    <a:lnTo>
                      <a:pt x="41" y="62"/>
                    </a:lnTo>
                    <a:lnTo>
                      <a:pt x="42" y="62"/>
                    </a:lnTo>
                    <a:lnTo>
                      <a:pt x="42" y="61"/>
                    </a:lnTo>
                    <a:lnTo>
                      <a:pt x="43" y="61"/>
                    </a:lnTo>
                    <a:lnTo>
                      <a:pt x="44" y="60"/>
                    </a:lnTo>
                    <a:lnTo>
                      <a:pt x="45" y="59"/>
                    </a:lnTo>
                    <a:lnTo>
                      <a:pt x="46" y="59"/>
                    </a:lnTo>
                    <a:lnTo>
                      <a:pt x="46" y="58"/>
                    </a:lnTo>
                    <a:lnTo>
                      <a:pt x="47" y="58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5"/>
                    </a:lnTo>
                    <a:lnTo>
                      <a:pt x="52" y="54"/>
                    </a:lnTo>
                    <a:lnTo>
                      <a:pt x="53" y="53"/>
                    </a:lnTo>
                    <a:lnTo>
                      <a:pt x="54" y="53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59" y="50"/>
                    </a:lnTo>
                    <a:lnTo>
                      <a:pt x="59" y="49"/>
                    </a:lnTo>
                    <a:lnTo>
                      <a:pt x="60" y="49"/>
                    </a:lnTo>
                    <a:lnTo>
                      <a:pt x="61" y="48"/>
                    </a:lnTo>
                    <a:lnTo>
                      <a:pt x="62" y="47"/>
                    </a:lnTo>
                    <a:lnTo>
                      <a:pt x="63" y="47"/>
                    </a:lnTo>
                    <a:lnTo>
                      <a:pt x="64" y="47"/>
                    </a:lnTo>
                    <a:lnTo>
                      <a:pt x="64" y="46"/>
                    </a:lnTo>
                    <a:lnTo>
                      <a:pt x="65" y="46"/>
                    </a:lnTo>
                    <a:lnTo>
                      <a:pt x="66" y="45"/>
                    </a:lnTo>
                    <a:lnTo>
                      <a:pt x="67" y="45"/>
                    </a:lnTo>
                    <a:lnTo>
                      <a:pt x="67" y="44"/>
                    </a:lnTo>
                    <a:lnTo>
                      <a:pt x="68" y="44"/>
                    </a:lnTo>
                    <a:lnTo>
                      <a:pt x="69" y="43"/>
                    </a:lnTo>
                    <a:lnTo>
                      <a:pt x="70" y="43"/>
                    </a:lnTo>
                    <a:lnTo>
                      <a:pt x="71" y="42"/>
                    </a:lnTo>
                    <a:lnTo>
                      <a:pt x="72" y="42"/>
                    </a:lnTo>
                    <a:lnTo>
                      <a:pt x="73" y="41"/>
                    </a:lnTo>
                    <a:lnTo>
                      <a:pt x="74" y="41"/>
                    </a:lnTo>
                    <a:lnTo>
                      <a:pt x="75" y="40"/>
                    </a:lnTo>
                    <a:lnTo>
                      <a:pt x="76" y="40"/>
                    </a:lnTo>
                    <a:lnTo>
                      <a:pt x="76" y="39"/>
                    </a:lnTo>
                    <a:lnTo>
                      <a:pt x="77" y="39"/>
                    </a:lnTo>
                    <a:lnTo>
                      <a:pt x="78" y="39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7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4" y="36"/>
                    </a:lnTo>
                    <a:lnTo>
                      <a:pt x="85" y="35"/>
                    </a:lnTo>
                    <a:lnTo>
                      <a:pt x="86" y="35"/>
                    </a:lnTo>
                    <a:lnTo>
                      <a:pt x="87" y="34"/>
                    </a:lnTo>
                    <a:lnTo>
                      <a:pt x="88" y="34"/>
                    </a:lnTo>
                    <a:lnTo>
                      <a:pt x="89" y="33"/>
                    </a:lnTo>
                    <a:lnTo>
                      <a:pt x="90" y="33"/>
                    </a:lnTo>
                    <a:lnTo>
                      <a:pt x="91" y="32"/>
                    </a:lnTo>
                    <a:lnTo>
                      <a:pt x="92" y="32"/>
                    </a:lnTo>
                    <a:lnTo>
                      <a:pt x="93" y="32"/>
                    </a:lnTo>
                    <a:lnTo>
                      <a:pt x="94" y="31"/>
                    </a:lnTo>
                    <a:lnTo>
                      <a:pt x="95" y="31"/>
                    </a:lnTo>
                    <a:lnTo>
                      <a:pt x="96" y="30"/>
                    </a:lnTo>
                    <a:lnTo>
                      <a:pt x="98" y="30"/>
                    </a:lnTo>
                    <a:lnTo>
                      <a:pt x="99" y="29"/>
                    </a:lnTo>
                    <a:lnTo>
                      <a:pt x="100" y="29"/>
                    </a:lnTo>
                    <a:lnTo>
                      <a:pt x="101" y="28"/>
                    </a:lnTo>
                    <a:lnTo>
                      <a:pt x="102" y="28"/>
                    </a:lnTo>
                    <a:lnTo>
                      <a:pt x="103" y="27"/>
                    </a:lnTo>
                    <a:lnTo>
                      <a:pt x="105" y="27"/>
                    </a:lnTo>
                    <a:lnTo>
                      <a:pt x="106" y="26"/>
                    </a:lnTo>
                    <a:lnTo>
                      <a:pt x="107" y="26"/>
                    </a:lnTo>
                    <a:lnTo>
                      <a:pt x="108" y="25"/>
                    </a:lnTo>
                    <a:lnTo>
                      <a:pt x="110" y="25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4" y="23"/>
                    </a:lnTo>
                    <a:lnTo>
                      <a:pt x="115" y="23"/>
                    </a:lnTo>
                    <a:lnTo>
                      <a:pt x="116" y="23"/>
                    </a:lnTo>
                    <a:lnTo>
                      <a:pt x="118" y="22"/>
                    </a:lnTo>
                    <a:lnTo>
                      <a:pt x="119" y="22"/>
                    </a:lnTo>
                    <a:lnTo>
                      <a:pt x="121" y="21"/>
                    </a:lnTo>
                    <a:lnTo>
                      <a:pt x="122" y="21"/>
                    </a:lnTo>
                    <a:lnTo>
                      <a:pt x="123" y="20"/>
                    </a:lnTo>
                    <a:lnTo>
                      <a:pt x="125" y="20"/>
                    </a:lnTo>
                    <a:lnTo>
                      <a:pt x="126" y="19"/>
                    </a:lnTo>
                    <a:lnTo>
                      <a:pt x="128" y="19"/>
                    </a:lnTo>
                    <a:lnTo>
                      <a:pt x="130" y="18"/>
                    </a:lnTo>
                    <a:lnTo>
                      <a:pt x="131" y="18"/>
                    </a:lnTo>
                    <a:lnTo>
                      <a:pt x="133" y="17"/>
                    </a:lnTo>
                    <a:lnTo>
                      <a:pt x="134" y="17"/>
                    </a:lnTo>
                    <a:lnTo>
                      <a:pt x="136" y="16"/>
                    </a:lnTo>
                    <a:lnTo>
                      <a:pt x="138" y="16"/>
                    </a:lnTo>
                    <a:lnTo>
                      <a:pt x="139" y="16"/>
                    </a:lnTo>
                    <a:lnTo>
                      <a:pt x="141" y="15"/>
                    </a:lnTo>
                    <a:lnTo>
                      <a:pt x="143" y="15"/>
                    </a:lnTo>
                    <a:lnTo>
                      <a:pt x="144" y="14"/>
                    </a:lnTo>
                    <a:lnTo>
                      <a:pt x="146" y="14"/>
                    </a:lnTo>
                    <a:lnTo>
                      <a:pt x="148" y="13"/>
                    </a:lnTo>
                    <a:lnTo>
                      <a:pt x="150" y="13"/>
                    </a:lnTo>
                    <a:lnTo>
                      <a:pt x="151" y="12"/>
                    </a:lnTo>
                    <a:lnTo>
                      <a:pt x="153" y="12"/>
                    </a:lnTo>
                    <a:lnTo>
                      <a:pt x="155" y="12"/>
                    </a:lnTo>
                    <a:lnTo>
                      <a:pt x="157" y="11"/>
                    </a:lnTo>
                    <a:lnTo>
                      <a:pt x="159" y="11"/>
                    </a:lnTo>
                    <a:lnTo>
                      <a:pt x="161" y="10"/>
                    </a:lnTo>
                    <a:lnTo>
                      <a:pt x="163" y="10"/>
                    </a:lnTo>
                    <a:lnTo>
                      <a:pt x="165" y="9"/>
                    </a:lnTo>
                    <a:lnTo>
                      <a:pt x="167" y="9"/>
                    </a:lnTo>
                    <a:lnTo>
                      <a:pt x="169" y="9"/>
                    </a:lnTo>
                    <a:lnTo>
                      <a:pt x="171" y="8"/>
                    </a:lnTo>
                    <a:lnTo>
                      <a:pt x="173" y="8"/>
                    </a:lnTo>
                    <a:lnTo>
                      <a:pt x="175" y="8"/>
                    </a:lnTo>
                    <a:lnTo>
                      <a:pt x="177" y="7"/>
                    </a:lnTo>
                    <a:lnTo>
                      <a:pt x="180" y="7"/>
                    </a:lnTo>
                    <a:lnTo>
                      <a:pt x="182" y="6"/>
                    </a:lnTo>
                    <a:lnTo>
                      <a:pt x="184" y="6"/>
                    </a:lnTo>
                    <a:lnTo>
                      <a:pt x="186" y="6"/>
                    </a:lnTo>
                    <a:lnTo>
                      <a:pt x="189" y="5"/>
                    </a:lnTo>
                    <a:lnTo>
                      <a:pt x="191" y="5"/>
                    </a:lnTo>
                    <a:lnTo>
                      <a:pt x="193" y="5"/>
                    </a:lnTo>
                    <a:lnTo>
                      <a:pt x="196" y="4"/>
                    </a:lnTo>
                    <a:lnTo>
                      <a:pt x="198" y="4"/>
                    </a:lnTo>
                    <a:lnTo>
                      <a:pt x="200" y="4"/>
                    </a:lnTo>
                    <a:lnTo>
                      <a:pt x="203" y="4"/>
                    </a:lnTo>
                    <a:lnTo>
                      <a:pt x="205" y="3"/>
                    </a:lnTo>
                    <a:lnTo>
                      <a:pt x="208" y="3"/>
                    </a:lnTo>
                    <a:lnTo>
                      <a:pt x="211" y="3"/>
                    </a:lnTo>
                    <a:lnTo>
                      <a:pt x="213" y="2"/>
                    </a:lnTo>
                    <a:lnTo>
                      <a:pt x="216" y="2"/>
                    </a:lnTo>
                    <a:lnTo>
                      <a:pt x="218" y="2"/>
                    </a:lnTo>
                    <a:lnTo>
                      <a:pt x="221" y="2"/>
                    </a:lnTo>
                    <a:lnTo>
                      <a:pt x="224" y="2"/>
                    </a:lnTo>
                    <a:lnTo>
                      <a:pt x="227" y="1"/>
                    </a:lnTo>
                    <a:lnTo>
                      <a:pt x="229" y="1"/>
                    </a:lnTo>
                    <a:lnTo>
                      <a:pt x="232" y="1"/>
                    </a:lnTo>
                    <a:lnTo>
                      <a:pt x="235" y="1"/>
                    </a:lnTo>
                    <a:lnTo>
                      <a:pt x="238" y="1"/>
                    </a:lnTo>
                    <a:lnTo>
                      <a:pt x="241" y="1"/>
                    </a:lnTo>
                    <a:lnTo>
                      <a:pt x="244" y="1"/>
                    </a:lnTo>
                    <a:lnTo>
                      <a:pt x="247" y="1"/>
                    </a:lnTo>
                    <a:lnTo>
                      <a:pt x="250" y="0"/>
                    </a:lnTo>
                    <a:lnTo>
                      <a:pt x="253" y="0"/>
                    </a:lnTo>
                    <a:lnTo>
                      <a:pt x="256" y="0"/>
                    </a:lnTo>
                    <a:lnTo>
                      <a:pt x="259" y="0"/>
                    </a:lnTo>
                    <a:lnTo>
                      <a:pt x="262" y="0"/>
                    </a:lnTo>
                    <a:lnTo>
                      <a:pt x="265" y="0"/>
                    </a:lnTo>
                    <a:lnTo>
                      <a:pt x="268" y="1"/>
                    </a:lnTo>
                    <a:lnTo>
                      <a:pt x="272" y="1"/>
                    </a:lnTo>
                    <a:lnTo>
                      <a:pt x="275" y="1"/>
                    </a:lnTo>
                    <a:lnTo>
                      <a:pt x="278" y="1"/>
                    </a:lnTo>
                    <a:lnTo>
                      <a:pt x="281" y="1"/>
                    </a:lnTo>
                    <a:lnTo>
                      <a:pt x="285" y="1"/>
                    </a:lnTo>
                    <a:lnTo>
                      <a:pt x="288" y="1"/>
                    </a:lnTo>
                    <a:lnTo>
                      <a:pt x="292" y="2"/>
                    </a:lnTo>
                    <a:lnTo>
                      <a:pt x="295" y="2"/>
                    </a:lnTo>
                    <a:lnTo>
                      <a:pt x="299" y="2"/>
                    </a:lnTo>
                    <a:lnTo>
                      <a:pt x="302" y="2"/>
                    </a:lnTo>
                    <a:lnTo>
                      <a:pt x="306" y="3"/>
                    </a:lnTo>
                    <a:lnTo>
                      <a:pt x="309" y="3"/>
                    </a:lnTo>
                    <a:lnTo>
                      <a:pt x="313" y="3"/>
                    </a:lnTo>
                    <a:lnTo>
                      <a:pt x="316" y="4"/>
                    </a:lnTo>
                    <a:lnTo>
                      <a:pt x="320" y="4"/>
                    </a:lnTo>
                    <a:lnTo>
                      <a:pt x="324" y="5"/>
                    </a:lnTo>
                    <a:lnTo>
                      <a:pt x="327" y="5"/>
                    </a:lnTo>
                    <a:lnTo>
                      <a:pt x="331" y="6"/>
                    </a:lnTo>
                    <a:lnTo>
                      <a:pt x="335" y="6"/>
                    </a:lnTo>
                    <a:lnTo>
                      <a:pt x="338" y="7"/>
                    </a:lnTo>
                    <a:lnTo>
                      <a:pt x="342" y="8"/>
                    </a:lnTo>
                    <a:lnTo>
                      <a:pt x="346" y="8"/>
                    </a:lnTo>
                    <a:lnTo>
                      <a:pt x="350" y="9"/>
                    </a:lnTo>
                    <a:lnTo>
                      <a:pt x="353" y="10"/>
                    </a:lnTo>
                    <a:lnTo>
                      <a:pt x="357" y="11"/>
                    </a:lnTo>
                    <a:lnTo>
                      <a:pt x="361" y="12"/>
                    </a:lnTo>
                    <a:lnTo>
                      <a:pt x="365" y="13"/>
                    </a:lnTo>
                    <a:lnTo>
                      <a:pt x="369" y="13"/>
                    </a:lnTo>
                    <a:lnTo>
                      <a:pt x="373" y="14"/>
                    </a:lnTo>
                    <a:lnTo>
                      <a:pt x="376" y="15"/>
                    </a:lnTo>
                    <a:lnTo>
                      <a:pt x="380" y="16"/>
                    </a:lnTo>
                    <a:lnTo>
                      <a:pt x="384" y="18"/>
                    </a:lnTo>
                    <a:lnTo>
                      <a:pt x="388" y="19"/>
                    </a:lnTo>
                    <a:lnTo>
                      <a:pt x="392" y="20"/>
                    </a:lnTo>
                    <a:lnTo>
                      <a:pt x="396" y="21"/>
                    </a:lnTo>
                    <a:lnTo>
                      <a:pt x="399" y="22"/>
                    </a:lnTo>
                    <a:lnTo>
                      <a:pt x="403" y="24"/>
                    </a:lnTo>
                    <a:lnTo>
                      <a:pt x="407" y="25"/>
                    </a:lnTo>
                    <a:lnTo>
                      <a:pt x="411" y="27"/>
                    </a:lnTo>
                    <a:lnTo>
                      <a:pt x="415" y="28"/>
                    </a:lnTo>
                    <a:lnTo>
                      <a:pt x="418" y="30"/>
                    </a:lnTo>
                    <a:lnTo>
                      <a:pt x="422" y="31"/>
                    </a:lnTo>
                    <a:lnTo>
                      <a:pt x="426" y="33"/>
                    </a:lnTo>
                    <a:lnTo>
                      <a:pt x="429" y="34"/>
                    </a:lnTo>
                    <a:lnTo>
                      <a:pt x="433" y="36"/>
                    </a:lnTo>
                    <a:lnTo>
                      <a:pt x="437" y="38"/>
                    </a:lnTo>
                    <a:lnTo>
                      <a:pt x="440" y="40"/>
                    </a:lnTo>
                    <a:lnTo>
                      <a:pt x="444" y="42"/>
                    </a:lnTo>
                    <a:lnTo>
                      <a:pt x="447" y="43"/>
                    </a:lnTo>
                    <a:lnTo>
                      <a:pt x="450" y="45"/>
                    </a:lnTo>
                    <a:lnTo>
                      <a:pt x="454" y="47"/>
                    </a:lnTo>
                    <a:lnTo>
                      <a:pt x="457" y="49"/>
                    </a:lnTo>
                    <a:lnTo>
                      <a:pt x="460" y="52"/>
                    </a:lnTo>
                    <a:lnTo>
                      <a:pt x="464" y="54"/>
                    </a:lnTo>
                    <a:lnTo>
                      <a:pt x="467" y="56"/>
                    </a:lnTo>
                    <a:lnTo>
                      <a:pt x="470" y="58"/>
                    </a:lnTo>
                    <a:lnTo>
                      <a:pt x="473" y="60"/>
                    </a:lnTo>
                    <a:lnTo>
                      <a:pt x="476" y="63"/>
                    </a:lnTo>
                    <a:lnTo>
                      <a:pt x="478" y="65"/>
                    </a:lnTo>
                    <a:lnTo>
                      <a:pt x="481" y="68"/>
                    </a:lnTo>
                    <a:lnTo>
                      <a:pt x="484" y="70"/>
                    </a:lnTo>
                    <a:lnTo>
                      <a:pt x="486" y="73"/>
                    </a:lnTo>
                    <a:lnTo>
                      <a:pt x="489" y="75"/>
                    </a:lnTo>
                    <a:lnTo>
                      <a:pt x="491" y="78"/>
                    </a:lnTo>
                    <a:lnTo>
                      <a:pt x="494" y="80"/>
                    </a:lnTo>
                    <a:lnTo>
                      <a:pt x="496" y="83"/>
                    </a:lnTo>
                    <a:lnTo>
                      <a:pt x="498" y="86"/>
                    </a:lnTo>
                    <a:lnTo>
                      <a:pt x="500" y="88"/>
                    </a:lnTo>
                    <a:lnTo>
                      <a:pt x="502" y="91"/>
                    </a:lnTo>
                    <a:lnTo>
                      <a:pt x="504" y="94"/>
                    </a:lnTo>
                    <a:lnTo>
                      <a:pt x="505" y="97"/>
                    </a:lnTo>
                    <a:lnTo>
                      <a:pt x="507" y="100"/>
                    </a:lnTo>
                    <a:lnTo>
                      <a:pt x="508" y="102"/>
                    </a:lnTo>
                    <a:lnTo>
                      <a:pt x="510" y="105"/>
                    </a:lnTo>
                    <a:lnTo>
                      <a:pt x="511" y="108"/>
                    </a:lnTo>
                    <a:lnTo>
                      <a:pt x="512" y="111"/>
                    </a:lnTo>
                    <a:lnTo>
                      <a:pt x="513" y="114"/>
                    </a:lnTo>
                    <a:lnTo>
                      <a:pt x="514" y="117"/>
                    </a:lnTo>
                    <a:lnTo>
                      <a:pt x="514" y="120"/>
                    </a:lnTo>
                    <a:lnTo>
                      <a:pt x="515" y="123"/>
                    </a:lnTo>
                    <a:lnTo>
                      <a:pt x="515" y="126"/>
                    </a:lnTo>
                    <a:lnTo>
                      <a:pt x="516" y="129"/>
                    </a:lnTo>
                    <a:lnTo>
                      <a:pt x="516" y="132"/>
                    </a:lnTo>
                    <a:lnTo>
                      <a:pt x="516" y="135"/>
                    </a:lnTo>
                  </a:path>
                </a:pathLst>
              </a:custGeom>
              <a:noFill/>
              <a:ln w="28575" cap="flat" cmpd="sng">
                <a:solidFill>
                  <a:srgbClr val="0000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35896" name="Group 57"/>
              <p:cNvGrpSpPr/>
              <p:nvPr/>
            </p:nvGrpSpPr>
            <p:grpSpPr>
              <a:xfrm>
                <a:off x="4014" y="972"/>
                <a:ext cx="1089" cy="1378"/>
                <a:chOff x="4014" y="963"/>
                <a:chExt cx="1089" cy="1378"/>
              </a:xfrm>
            </p:grpSpPr>
            <p:sp>
              <p:nvSpPr>
                <p:cNvPr id="35897" name="Line 58"/>
                <p:cNvSpPr/>
                <p:nvPr/>
              </p:nvSpPr>
              <p:spPr>
                <a:xfrm flipH="1">
                  <a:off x="4513" y="1417"/>
                  <a:ext cx="308" cy="686"/>
                </a:xfrm>
                <a:prstGeom prst="line">
                  <a:avLst/>
                </a:prstGeom>
                <a:ln w="28575" cap="flat" cmpd="sng">
                  <a:solidFill>
                    <a:srgbClr val="C1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5898" name="Line 59"/>
                <p:cNvSpPr/>
                <p:nvPr/>
              </p:nvSpPr>
              <p:spPr>
                <a:xfrm flipH="1" flipV="1">
                  <a:off x="4505" y="1297"/>
                  <a:ext cx="308" cy="112"/>
                </a:xfrm>
                <a:prstGeom prst="line">
                  <a:avLst/>
                </a:prstGeom>
                <a:ln w="28575" cap="flat" cmpd="sng">
                  <a:solidFill>
                    <a:srgbClr val="C1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grpSp>
              <p:nvGrpSpPr>
                <p:cNvPr id="35899" name="Group 60"/>
                <p:cNvGrpSpPr/>
                <p:nvPr/>
              </p:nvGrpSpPr>
              <p:grpSpPr>
                <a:xfrm>
                  <a:off x="4014" y="963"/>
                  <a:ext cx="1089" cy="1378"/>
                  <a:chOff x="4014" y="963"/>
                  <a:chExt cx="1089" cy="1378"/>
                </a:xfrm>
              </p:grpSpPr>
              <p:sp>
                <p:nvSpPr>
                  <p:cNvPr id="35900" name="Rectangle 61"/>
                  <p:cNvSpPr/>
                  <p:nvPr/>
                </p:nvSpPr>
                <p:spPr>
                  <a:xfrm>
                    <a:off x="4383" y="1656"/>
                    <a:ext cx="141" cy="343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lIns="0" tIns="0" rIns="0" bIns="0" anchor="t">
                    <a:spAutoFit/>
                  </a:bodyPr>
                  <a:p>
                    <a:r>
                      <a:rPr lang="en-US" altLang="zh-CN" sz="2800" b="1" i="1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o</a:t>
                    </a:r>
                    <a:endParaRPr lang="en-US" altLang="zh-CN" sz="2800" i="1"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901" name="Rectangle 62"/>
                  <p:cNvSpPr/>
                  <p:nvPr/>
                </p:nvSpPr>
                <p:spPr>
                  <a:xfrm>
                    <a:off x="4322" y="1281"/>
                    <a:ext cx="135" cy="24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lIns="0" tIns="0" rIns="0" bIns="0" anchor="t">
                    <a:spAutoFit/>
                  </a:bodyPr>
                  <a:p>
                    <a:r>
                      <a:rPr lang="en-US" altLang="zh-CN" sz="2000" b="1" i="1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F</a:t>
                    </a:r>
                    <a:endParaRPr lang="en-US" altLang="zh-CN" sz="2000"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902" name="Rectangle 63"/>
                  <p:cNvSpPr/>
                  <p:nvPr/>
                </p:nvSpPr>
                <p:spPr>
                  <a:xfrm>
                    <a:off x="4324" y="963"/>
                    <a:ext cx="106" cy="294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lIns="0" tIns="0" rIns="0" bIns="0" anchor="t">
                    <a:spAutoFit/>
                  </a:bodyPr>
                  <a:p>
                    <a:r>
                      <a:rPr lang="en-US" altLang="zh-CN" sz="2400" b="1" i="1">
                        <a:solidFill>
                          <a:srgbClr val="05050B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y</a:t>
                    </a:r>
                    <a:endParaRPr lang="en-US" altLang="zh-CN" sz="2400" b="1" i="1">
                      <a:solidFill>
                        <a:srgbClr val="05050B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903" name="Rectangle 64"/>
                  <p:cNvSpPr/>
                  <p:nvPr/>
                </p:nvSpPr>
                <p:spPr>
                  <a:xfrm>
                    <a:off x="4967" y="1677"/>
                    <a:ext cx="121" cy="294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lIns="0" tIns="0" rIns="0" bIns="0" anchor="t">
                    <a:spAutoFit/>
                  </a:bodyPr>
                  <a:p>
                    <a:r>
                      <a:rPr lang="en-US" altLang="zh-CN" sz="2400" b="1" i="1">
                        <a:solidFill>
                          <a:srgbClr val="05050B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x</a:t>
                    </a:r>
                    <a:endParaRPr lang="en-US" altLang="zh-CN" sz="2400">
                      <a:solidFill>
                        <a:srgbClr val="05050B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904" name="Rectangle 65"/>
                  <p:cNvSpPr/>
                  <p:nvPr/>
                </p:nvSpPr>
                <p:spPr>
                  <a:xfrm>
                    <a:off x="4414" y="1322"/>
                    <a:ext cx="81" cy="19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lIns="0" tIns="0" rIns="0" bIns="0" anchor="t">
                    <a:spAutoFit/>
                  </a:bodyPr>
                  <a:p>
                    <a:r>
                      <a:rPr lang="en-US" altLang="zh-CN" sz="1600" b="1" i="1">
                        <a:solidFill>
                          <a:srgbClr val="05050B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2</a:t>
                    </a:r>
                    <a:endParaRPr lang="en-US" altLang="zh-CN" sz="1600" b="1" i="1">
                      <a:solidFill>
                        <a:srgbClr val="05050B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905" name="Rectangle 66"/>
                  <p:cNvSpPr/>
                  <p:nvPr/>
                </p:nvSpPr>
                <p:spPr>
                  <a:xfrm>
                    <a:off x="4337" y="1988"/>
                    <a:ext cx="135" cy="24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lIns="0" tIns="0" rIns="0" bIns="0" anchor="t">
                    <a:spAutoFit/>
                  </a:bodyPr>
                  <a:p>
                    <a:r>
                      <a:rPr lang="en-US" altLang="zh-CN" sz="2000" b="1" i="1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F</a:t>
                    </a:r>
                    <a:endParaRPr lang="en-US" altLang="zh-CN" sz="2000"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906" name="Rectangle 67"/>
                  <p:cNvSpPr/>
                  <p:nvPr/>
                </p:nvSpPr>
                <p:spPr>
                  <a:xfrm>
                    <a:off x="4871" y="1312"/>
                    <a:ext cx="162" cy="22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lIns="0" tIns="0" rIns="0" bIns="0" anchor="t">
                    <a:spAutoFit/>
                  </a:bodyPr>
                  <a:p>
                    <a:r>
                      <a:rPr lang="en-US" altLang="zh-CN" b="1" i="1">
                        <a:solidFill>
                          <a:srgbClr val="05050B"/>
                        </a:solidFill>
                        <a:latin typeface="Times New Roman" panose="02020603050405020304" pitchFamily="18" charset="0"/>
                        <a:ea typeface="华文行楷" pitchFamily="2" charset="-122"/>
                      </a:rPr>
                      <a:t>M</a:t>
                    </a:r>
                    <a:endParaRPr lang="en-US" altLang="zh-CN" b="1" i="1">
                      <a:solidFill>
                        <a:srgbClr val="05050B"/>
                      </a:solidFill>
                      <a:latin typeface="Times New Roman" panose="02020603050405020304" pitchFamily="18" charset="0"/>
                      <a:ea typeface="华文行楷" pitchFamily="2" charset="-122"/>
                    </a:endParaRPr>
                  </a:p>
                </p:txBody>
              </p:sp>
              <p:sp>
                <p:nvSpPr>
                  <p:cNvPr id="35907" name="Line 68"/>
                  <p:cNvSpPr/>
                  <p:nvPr/>
                </p:nvSpPr>
                <p:spPr>
                  <a:xfrm flipV="1">
                    <a:off x="4513" y="1026"/>
                    <a:ext cx="0" cy="1315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</p:sp>
              <p:sp>
                <p:nvSpPr>
                  <p:cNvPr id="35908" name="Line 69"/>
                  <p:cNvSpPr/>
                  <p:nvPr/>
                </p:nvSpPr>
                <p:spPr>
                  <a:xfrm>
                    <a:off x="4014" y="1706"/>
                    <a:ext cx="1089" cy="0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</p:sp>
            </p:grpSp>
          </p:grpSp>
        </p:grpSp>
      </p:grpSp>
      <p:sp>
        <p:nvSpPr>
          <p:cNvPr id="35909" name="Text Box 70"/>
          <p:cNvSpPr txBox="1"/>
          <p:nvPr/>
        </p:nvSpPr>
        <p:spPr>
          <a:xfrm>
            <a:off x="103505" y="112395"/>
            <a:ext cx="711136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三</a:t>
            </a:r>
            <a:r>
              <a:rPr lang="en-US" altLang="zh-CN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.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两类标准方程的对照表：</a:t>
            </a:r>
            <a:endParaRPr lang="zh-CN" altLang="en-US" sz="3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01800" name="Rectangle 72"/>
          <p:cNvSpPr/>
          <p:nvPr/>
        </p:nvSpPr>
        <p:spPr>
          <a:xfrm>
            <a:off x="2272030" y="6024880"/>
            <a:ext cx="80279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GB" sz="32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哪个分母大，焦点就在相应的哪条坐标轴上！</a:t>
            </a:r>
            <a:endParaRPr lang="zh-CN" altLang="en-GB" sz="32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21480" y="1409700"/>
            <a:ext cx="64211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zh-CN" altLang="zh-CN" sz="2400" b="1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平面内到两定点 的距离之和等于常数(大于两定点的距离 )的点的轨迹迹。</a:t>
            </a:r>
            <a:endParaRPr lang="zh-CN" altLang="zh-CN" sz="2400" b="1" smtClean="0">
              <a:ln>
                <a:noFill/>
              </a:ln>
              <a:solidFill>
                <a:srgbClr val="FF0000"/>
              </a:solidFill>
              <a:effectLst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20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60" grpId="0"/>
      <p:bldP spid="201761" grpId="0"/>
      <p:bldP spid="201763" grpId="0"/>
      <p:bldP spid="20180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8736153" y="313066"/>
            <a:ext cx="266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92D050"/>
                </a:solidFill>
              </a:rPr>
              <a:t> </a:t>
            </a:r>
            <a:endParaRPr lang="zh-CN" altLang="en-US" dirty="0"/>
          </a:p>
        </p:txBody>
      </p:sp>
      <p:sp>
        <p:nvSpPr>
          <p:cNvPr id="18" name="标题 1"/>
          <p:cNvSpPr>
            <a:spLocks noGrp="1"/>
          </p:cNvSpPr>
          <p:nvPr>
            <p:ph type="title"/>
          </p:nvPr>
        </p:nvSpPr>
        <p:spPr>
          <a:xfrm>
            <a:off x="438362" y="253365"/>
            <a:ext cx="10972800" cy="1143000"/>
          </a:xfrm>
        </p:spPr>
        <p:txBody>
          <a:bodyPr>
            <a:no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思考：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Arial Unicode MS" panose="020B0604020202020204" pitchFamily="34" charset="-122"/>
                <a:sym typeface="+mn-ea"/>
              </a:rPr>
              <a:t>杰尼西亚的耳朵神奇之处？</a:t>
            </a:r>
            <a:br>
              <a:rPr lang="zh-CN" altLang="en-US" sz="44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Arial Unicode MS" panose="020B0604020202020204" pitchFamily="34" charset="-122"/>
              </a:rPr>
            </a:br>
            <a:endParaRPr lang="zh-CN" altLang="en-US" sz="4400" b="1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7" y="1396447"/>
            <a:ext cx="4436413" cy="48206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2" name="矩形 11"/>
          <p:cNvSpPr/>
          <p:nvPr/>
        </p:nvSpPr>
        <p:spPr>
          <a:xfrm>
            <a:off x="1028675" y="6217241"/>
            <a:ext cx="304101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Arial Unicode MS" panose="020B0604020202020204" pitchFamily="34" charset="-122"/>
              </a:rPr>
              <a:t>杰尼西亚的耳朵</a:t>
            </a:r>
            <a:endParaRPr lang="zh-CN" altLang="en-US" sz="3200" b="1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Arial Unicode MS" panose="020B0604020202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52085" y="2521585"/>
            <a:ext cx="6040120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lang="zh-CN" altLang="en-US" sz="32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原来，这个囚洞的剖面近似于一个椭圆（如图），狱卒在一个焦点附近，囚犯们在另一个焦点，所以狱卒可以偷听他们的对话。</a:t>
            </a:r>
            <a:endParaRPr lang="zh-CN" altLang="en-US" sz="3200" b="1" dirty="0" smtClean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" name="无标题（配乐）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19750" y="6964576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8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立方体 26"/>
          <p:cNvSpPr/>
          <p:nvPr/>
        </p:nvSpPr>
        <p:spPr>
          <a:xfrm>
            <a:off x="8961451" y="1666130"/>
            <a:ext cx="2127611" cy="4224051"/>
          </a:xfrm>
          <a:prstGeom prst="cub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373235" y="2512060"/>
            <a:ext cx="798195" cy="316484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eaVert"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椭圆曲线应用</a:t>
            </a:r>
            <a:endParaRPr lang="zh-CN" altLang="en-US" sz="4000" b="1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0330" y="222885"/>
            <a:ext cx="30175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展示环节</a:t>
            </a:r>
            <a:endParaRPr lang="zh-CN" altLang="en-US" sz="4000" b="1" dirty="0" smtClean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6" name="立方体 15"/>
          <p:cNvSpPr/>
          <p:nvPr/>
        </p:nvSpPr>
        <p:spPr>
          <a:xfrm>
            <a:off x="1582388" y="1691332"/>
            <a:ext cx="2127611" cy="4224051"/>
          </a:xfrm>
          <a:prstGeom prst="cub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23954" y="2500288"/>
            <a:ext cx="798195" cy="338344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eaVert"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椭圆定义探究</a:t>
            </a:r>
            <a:endParaRPr lang="zh-CN" altLang="en-US" sz="4000" b="1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1" name="立方体 30"/>
          <p:cNvSpPr/>
          <p:nvPr/>
        </p:nvSpPr>
        <p:spPr>
          <a:xfrm>
            <a:off x="4042952" y="1691332"/>
            <a:ext cx="2127611" cy="4224051"/>
          </a:xfrm>
          <a:prstGeom prst="cub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84518" y="2500288"/>
            <a:ext cx="798195" cy="338344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eaVert"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椭圆方程推导</a:t>
            </a:r>
            <a:endParaRPr lang="zh-CN" altLang="en-US" sz="4000" b="1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0" name="立方体 19"/>
          <p:cNvSpPr/>
          <p:nvPr/>
        </p:nvSpPr>
        <p:spPr>
          <a:xfrm>
            <a:off x="6502785" y="1691331"/>
            <a:ext cx="2127611" cy="4224051"/>
          </a:xfrm>
          <a:prstGeom prst="cube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44351" y="2512275"/>
            <a:ext cx="798195" cy="337145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eaVert"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椭圆生成方式</a:t>
            </a:r>
            <a:endParaRPr lang="zh-CN" altLang="en-US" sz="4000" b="1" dirty="0" smtClean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ldLvl="0" animBg="1"/>
      <p:bldP spid="28" grpId="0" bldLvl="0" animBg="1"/>
      <p:bldP spid="28" grpId="1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285240" y="1295400"/>
            <a:ext cx="9805035" cy="526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p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例</a:t>
            </a:r>
            <a:r>
              <a:rPr lang="en-US" altLang="zh-CN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1.</a:t>
            </a: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：写出</a:t>
            </a:r>
            <a:r>
              <a:rPr lang="en-US" altLang="zh-CN" sz="2800" b="1" dirty="0" err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a,b</a:t>
            </a: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的值，并判定下列椭圆的焦点在什么轴上？</a:t>
            </a:r>
            <a:endParaRPr lang="zh-CN" altLang="en-US" sz="28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/>
          <p:nvPr>
            <p:ph type="title"/>
          </p:nvPr>
        </p:nvSpPr>
        <p:spPr>
          <a:xfrm>
            <a:off x="111760" y="97155"/>
            <a:ext cx="3114675" cy="800100"/>
          </a:xfrm>
        </p:spPr>
        <p:txBody>
          <a:bodyPr/>
          <a:p>
            <a:r>
              <a:rPr lang="zh-CN" altLang="zh-CN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强化练习</a:t>
            </a:r>
            <a:endParaRPr lang="zh-CN" altLang="zh-CN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807845" y="2118555"/>
            <a:ext cx="7139671" cy="3865685"/>
            <a:chOff x="1257" y="1055"/>
            <a:chExt cx="5451" cy="2638"/>
          </a:xfrm>
        </p:grpSpPr>
        <p:sp>
          <p:nvSpPr>
            <p:cNvPr id="19459" name="Text Box 5"/>
            <p:cNvSpPr txBox="1"/>
            <p:nvPr/>
          </p:nvSpPr>
          <p:spPr>
            <a:xfrm>
              <a:off x="3264" y="1055"/>
              <a:ext cx="3444" cy="314"/>
            </a:xfrm>
            <a:prstGeom prst="rect">
              <a:avLst/>
            </a:prstGeom>
            <a:noFill/>
            <a:ln w="12700">
              <a:noFill/>
            </a:ln>
            <a:effectLst>
              <a:outerShdw dist="35921" dir="2699999" sy="50000" kx="2115845" algn="bl" rotWithShape="0">
                <a:srgbClr val="C0C0C0">
                  <a:alpha val="79999"/>
                </a:srgbClr>
              </a:outerShdw>
            </a:effectLst>
          </p:spPr>
          <p:txBody>
            <a:bodyPr wrap="square" anchor="t">
              <a:spAutoFit/>
            </a:bodyPr>
            <a:p>
              <a:pPr defTabSz="914400"/>
              <a:r>
                <a:rPr lang="zh-CN" altLang="en-US" sz="2400" b="1" dirty="0">
                  <a:latin typeface="微软雅黑" panose="020B0503020204020204" charset="-122"/>
                  <a:ea typeface="微软雅黑" panose="020B0503020204020204" charset="-122"/>
                </a:rPr>
                <a:t>则</a:t>
              </a:r>
              <a:r>
                <a:rPr lang="en-US" altLang="zh-CN" sz="2400" b="1" dirty="0">
                  <a:latin typeface="微软雅黑" panose="020B0503020204020204" charset="-122"/>
                  <a:ea typeface="微软雅黑" panose="020B0503020204020204" charset="-122"/>
                </a:rPr>
                <a:t>a</a:t>
              </a:r>
              <a:r>
                <a:rPr lang="zh-CN" altLang="en-US" sz="2400" b="1" dirty="0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r>
                <a:rPr lang="zh-CN" altLang="en-US" sz="2400" b="1" u="sng" dirty="0">
                  <a:latin typeface="微软雅黑" panose="020B0503020204020204" charset="-122"/>
                  <a:ea typeface="微软雅黑" panose="020B0503020204020204" charset="-122"/>
                </a:rPr>
                <a:t>         </a:t>
              </a:r>
              <a:r>
                <a:rPr lang="zh-CN" altLang="en-US" sz="2400" b="1" dirty="0">
                  <a:latin typeface="微软雅黑" panose="020B0503020204020204" charset="-122"/>
                  <a:ea typeface="微软雅黑" panose="020B0503020204020204" charset="-122"/>
                </a:rPr>
                <a:t>，</a:t>
              </a:r>
              <a:r>
                <a:rPr lang="en-US" altLang="zh-CN" sz="2400" b="1" dirty="0">
                  <a:latin typeface="微软雅黑" panose="020B0503020204020204" charset="-122"/>
                  <a:ea typeface="微软雅黑" panose="020B0503020204020204" charset="-122"/>
                </a:rPr>
                <a:t>b</a:t>
              </a:r>
              <a:r>
                <a:rPr lang="zh-CN" altLang="en-US" sz="2400" b="1" dirty="0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r>
                <a:rPr lang="zh-CN" altLang="en-US" sz="2400" b="1" u="sng" dirty="0">
                  <a:latin typeface="微软雅黑" panose="020B0503020204020204" charset="-122"/>
                  <a:ea typeface="微软雅黑" panose="020B0503020204020204" charset="-122"/>
                </a:rPr>
                <a:t>       </a:t>
              </a:r>
              <a:r>
                <a:rPr lang="zh-CN" altLang="en-US" sz="2400" b="1" dirty="0">
                  <a:latin typeface="微软雅黑" panose="020B0503020204020204" charset="-122"/>
                  <a:ea typeface="微软雅黑" panose="020B0503020204020204" charset="-122"/>
                </a:rPr>
                <a:t> ；</a:t>
              </a:r>
              <a:endParaRPr lang="zh-CN" altLang="en-US" sz="24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aphicFrame>
          <p:nvGraphicFramePr>
            <p:cNvPr id="19460" name="Object 6"/>
            <p:cNvGraphicFramePr/>
            <p:nvPr/>
          </p:nvGraphicFramePr>
          <p:xfrm>
            <a:off x="1257" y="1514"/>
            <a:ext cx="1850" cy="6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" name="" r:id="rId1" imgW="939800" imgH="419100" progId="Equation.DSMT4">
                    <p:embed/>
                  </p:oleObj>
                </mc:Choice>
                <mc:Fallback>
                  <p:oleObj name="" r:id="rId1" imgW="939800" imgH="419100" progId="Equation.DSMT4">
                    <p:embed/>
                    <p:pic>
                      <p:nvPicPr>
                        <p:cNvPr id="0" name="图片 3091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257" y="1514"/>
                          <a:ext cx="1850" cy="61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1" name="Object 7"/>
            <p:cNvGraphicFramePr/>
            <p:nvPr/>
          </p:nvGraphicFramePr>
          <p:xfrm>
            <a:off x="1257" y="2189"/>
            <a:ext cx="1717" cy="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1" name="" r:id="rId3" imgW="927100" imgH="419100" progId="Equation.DSMT4">
                    <p:embed/>
                  </p:oleObj>
                </mc:Choice>
                <mc:Fallback>
                  <p:oleObj name="" r:id="rId3" imgW="927100" imgH="419100" progId="Equation.DSMT4">
                    <p:embed/>
                    <p:pic>
                      <p:nvPicPr>
                        <p:cNvPr id="0" name="图片 3090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257" y="2189"/>
                          <a:ext cx="1717" cy="71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62" name="Text Box 8"/>
            <p:cNvSpPr txBox="1"/>
            <p:nvPr/>
          </p:nvSpPr>
          <p:spPr>
            <a:xfrm>
              <a:off x="3107" y="1639"/>
              <a:ext cx="3155" cy="356"/>
            </a:xfrm>
            <a:prstGeom prst="rect">
              <a:avLst/>
            </a:prstGeom>
            <a:noFill/>
            <a:ln w="12700">
              <a:noFill/>
            </a:ln>
            <a:effectLst>
              <a:outerShdw dist="35921" dir="2699999" sy="50000" kx="2115845" algn="bl" rotWithShape="0">
                <a:srgbClr val="C0C0C0">
                  <a:alpha val="79999"/>
                </a:srgbClr>
              </a:outerShdw>
            </a:effectLst>
          </p:spPr>
          <p:txBody>
            <a:bodyPr wrap="square" anchor="t">
              <a:spAutoFit/>
            </a:bodyPr>
            <a:p>
              <a:pPr defTabSz="914400"/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则</a:t>
              </a:r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</a:rPr>
                <a:t>a</a:t>
              </a: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r>
                <a:rPr lang="zh-CN" altLang="en-US" sz="2000" b="1" u="sng">
                  <a:latin typeface="微软雅黑" panose="020B0503020204020204" charset="-122"/>
                  <a:ea typeface="微软雅黑" panose="020B0503020204020204" charset="-122"/>
                </a:rPr>
                <a:t>           </a:t>
              </a:r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</a:rPr>
                <a:t>，</a:t>
              </a:r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</a:rPr>
                <a:t>b</a:t>
              </a: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r>
                <a:rPr lang="zh-CN" altLang="en-US" sz="2000" b="1" u="sng">
                  <a:latin typeface="微软雅黑" panose="020B0503020204020204" charset="-122"/>
                  <a:ea typeface="微软雅黑" panose="020B0503020204020204" charset="-122"/>
                </a:rPr>
                <a:t>           </a:t>
              </a: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</a:rPr>
                <a:t>；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63" name="Text Box 9"/>
            <p:cNvSpPr txBox="1"/>
            <p:nvPr/>
          </p:nvSpPr>
          <p:spPr>
            <a:xfrm>
              <a:off x="3107" y="2367"/>
              <a:ext cx="2988" cy="356"/>
            </a:xfrm>
            <a:prstGeom prst="rect">
              <a:avLst/>
            </a:prstGeom>
            <a:noFill/>
            <a:ln w="12700">
              <a:noFill/>
            </a:ln>
            <a:effectLst>
              <a:outerShdw dist="35921" dir="2699999" sy="50000" kx="2115845" algn="bl" rotWithShape="0">
                <a:srgbClr val="C0C0C0">
                  <a:alpha val="79999"/>
                </a:srgbClr>
              </a:outerShdw>
            </a:effectLst>
          </p:spPr>
          <p:txBody>
            <a:bodyPr wrap="square" anchor="t">
              <a:spAutoFit/>
            </a:bodyPr>
            <a:p>
              <a:pPr defTabSz="914400"/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则</a:t>
              </a:r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</a:rPr>
                <a:t>a</a:t>
              </a: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r>
                <a:rPr lang="zh-CN" altLang="en-US" sz="2000" b="1" u="sng">
                  <a:latin typeface="微软雅黑" panose="020B0503020204020204" charset="-122"/>
                  <a:ea typeface="微软雅黑" panose="020B0503020204020204" charset="-122"/>
                </a:rPr>
                <a:t>           </a:t>
              </a:r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</a:rPr>
                <a:t>，</a:t>
              </a:r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</a:rPr>
                <a:t>b</a:t>
              </a: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r>
                <a:rPr lang="zh-CN" altLang="en-US" sz="2000" b="1" u="sng">
                  <a:latin typeface="微软雅黑" panose="020B0503020204020204" charset="-122"/>
                  <a:ea typeface="微软雅黑" panose="020B0503020204020204" charset="-122"/>
                </a:rPr>
                <a:t>           </a:t>
              </a:r>
              <a:r>
                <a:rPr lang="zh-CN" altLang="en-US" sz="2000" b="1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</a:rPr>
                <a:t>；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64" name="Text Box 10"/>
            <p:cNvSpPr txBox="1"/>
            <p:nvPr/>
          </p:nvSpPr>
          <p:spPr>
            <a:xfrm>
              <a:off x="3107" y="3187"/>
              <a:ext cx="2988" cy="356"/>
            </a:xfrm>
            <a:prstGeom prst="rect">
              <a:avLst/>
            </a:prstGeom>
            <a:noFill/>
            <a:ln w="12700">
              <a:noFill/>
            </a:ln>
            <a:effectLst>
              <a:outerShdw dist="35921" dir="2699999" sy="50000" kx="2115845" algn="bl" rotWithShape="0">
                <a:srgbClr val="C0C0C0">
                  <a:alpha val="79999"/>
                </a:srgbClr>
              </a:outerShdw>
            </a:effectLst>
          </p:spPr>
          <p:txBody>
            <a:bodyPr wrap="square" anchor="t">
              <a:spAutoFit/>
            </a:bodyPr>
            <a:p>
              <a:pPr defTabSz="914400"/>
              <a:r>
                <a:rPr lang="zh-CN" altLang="en-US" sz="2400" b="1" dirty="0">
                  <a:latin typeface="微软雅黑" panose="020B0503020204020204" charset="-122"/>
                  <a:ea typeface="微软雅黑" panose="020B0503020204020204" charset="-122"/>
                </a:rPr>
                <a:t>则</a:t>
              </a:r>
              <a:r>
                <a:rPr lang="en-US" altLang="zh-CN" sz="2800" b="1" dirty="0">
                  <a:latin typeface="微软雅黑" panose="020B0503020204020204" charset="-122"/>
                  <a:ea typeface="微软雅黑" panose="020B0503020204020204" charset="-122"/>
                </a:rPr>
                <a:t>a</a:t>
              </a:r>
              <a:r>
                <a:rPr lang="zh-CN" altLang="en-US" sz="2000" b="1" dirty="0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r>
                <a:rPr lang="zh-CN" altLang="en-US" sz="2000" b="1" u="sng" dirty="0">
                  <a:latin typeface="微软雅黑" panose="020B0503020204020204" charset="-122"/>
                  <a:ea typeface="微软雅黑" panose="020B0503020204020204" charset="-122"/>
                </a:rPr>
                <a:t>           </a:t>
              </a:r>
              <a:r>
                <a:rPr lang="zh-CN" altLang="en-US" sz="2800" b="1" dirty="0">
                  <a:latin typeface="微软雅黑" panose="020B0503020204020204" charset="-122"/>
                  <a:ea typeface="微软雅黑" panose="020B0503020204020204" charset="-122"/>
                </a:rPr>
                <a:t>，</a:t>
              </a:r>
              <a:r>
                <a:rPr lang="en-US" altLang="zh-CN" sz="2800" b="1" dirty="0">
                  <a:latin typeface="微软雅黑" panose="020B0503020204020204" charset="-122"/>
                  <a:ea typeface="微软雅黑" panose="020B0503020204020204" charset="-122"/>
                </a:rPr>
                <a:t>b</a:t>
              </a:r>
              <a:r>
                <a:rPr lang="zh-CN" altLang="en-US" sz="2000" b="1" dirty="0">
                  <a:latin typeface="微软雅黑" panose="020B0503020204020204" charset="-122"/>
                  <a:ea typeface="微软雅黑" panose="020B0503020204020204" charset="-122"/>
                </a:rPr>
                <a:t>＝</a:t>
              </a:r>
              <a:r>
                <a:rPr lang="zh-CN" altLang="en-US" sz="2000" b="1" u="sng" dirty="0">
                  <a:latin typeface="微软雅黑" panose="020B0503020204020204" charset="-122"/>
                  <a:ea typeface="微软雅黑" panose="020B0503020204020204" charset="-122"/>
                </a:rPr>
                <a:t>           </a:t>
              </a:r>
              <a:r>
                <a:rPr lang="zh-CN" altLang="en-US" sz="2000" b="1" dirty="0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800" b="1" dirty="0">
                  <a:latin typeface="微软雅黑" panose="020B0503020204020204" charset="-122"/>
                  <a:ea typeface="微软雅黑" panose="020B0503020204020204" charset="-122"/>
                </a:rPr>
                <a:t>．</a:t>
              </a:r>
              <a:endParaRPr lang="zh-CN" altLang="en-US" sz="2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aphicFrame>
          <p:nvGraphicFramePr>
            <p:cNvPr id="19465" name="Object 11"/>
            <p:cNvGraphicFramePr/>
            <p:nvPr/>
          </p:nvGraphicFramePr>
          <p:xfrm>
            <a:off x="1257" y="3037"/>
            <a:ext cx="1838" cy="6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0" name="" r:id="rId5" imgW="939800" imgH="419100" progId="Equation.DSMT4">
                    <p:embed/>
                  </p:oleObj>
                </mc:Choice>
                <mc:Fallback>
                  <p:oleObj name="" r:id="rId5" imgW="939800" imgH="419100" progId="Equation.DSMT4">
                    <p:embed/>
                    <p:pic>
                      <p:nvPicPr>
                        <p:cNvPr id="0" name="图片 3089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257" y="3037"/>
                          <a:ext cx="1838" cy="65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" name="Object 4"/>
          <p:cNvGraphicFramePr/>
          <p:nvPr/>
        </p:nvGraphicFramePr>
        <p:xfrm>
          <a:off x="1807845" y="1819910"/>
          <a:ext cx="2628265" cy="1058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7" imgW="914400" imgH="419100" progId="Equation.DSMT4">
                  <p:embed/>
                </p:oleObj>
              </mc:Choice>
              <mc:Fallback>
                <p:oleObj name="" r:id="rId7" imgW="914400" imgH="419100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07845" y="1819910"/>
                        <a:ext cx="2628265" cy="105854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6" name="Text Box 12"/>
          <p:cNvSpPr txBox="1"/>
          <p:nvPr/>
        </p:nvSpPr>
        <p:spPr>
          <a:xfrm>
            <a:off x="5500370" y="1933575"/>
            <a:ext cx="890270" cy="645160"/>
          </a:xfrm>
          <a:prstGeom prst="rect">
            <a:avLst/>
          </a:prstGeom>
          <a:noFill/>
          <a:ln w="12700">
            <a:noFill/>
          </a:ln>
          <a:effectLst>
            <a:outerShdw dist="35921" dir="2699999" sy="50000" kx="2115845" algn="bl" rotWithShape="0">
              <a:srgbClr val="C0C0C0">
                <a:alpha val="79999"/>
              </a:srgbClr>
            </a:outerShdw>
          </a:effectLst>
        </p:spPr>
        <p:txBody>
          <a:bodyPr wrap="square" anchor="t">
            <a:spAutoFit/>
          </a:bodyPr>
          <a:p>
            <a:r>
              <a:rPr lang="en-US" altLang="zh-CN" sz="3600" b="1">
                <a:solidFill>
                  <a:srgbClr val="EF231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endParaRPr lang="en-US" altLang="zh-CN" sz="3600" b="1">
              <a:solidFill>
                <a:srgbClr val="EF231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7" name="Text Box 13"/>
          <p:cNvSpPr txBox="1"/>
          <p:nvPr/>
        </p:nvSpPr>
        <p:spPr>
          <a:xfrm>
            <a:off x="6999605" y="1933575"/>
            <a:ext cx="901700" cy="646113"/>
          </a:xfrm>
          <a:prstGeom prst="rect">
            <a:avLst/>
          </a:prstGeom>
          <a:noFill/>
          <a:ln w="12700">
            <a:noFill/>
          </a:ln>
          <a:effectLst>
            <a:outerShdw dist="35921" dir="2699999" sy="50000" kx="2115845" algn="bl" rotWithShape="0">
              <a:srgbClr val="C0C0C0">
                <a:alpha val="79999"/>
              </a:srgbClr>
            </a:outerShdw>
          </a:effectLst>
        </p:spPr>
        <p:txBody>
          <a:bodyPr anchor="t">
            <a:spAutoFit/>
          </a:bodyPr>
          <a:p>
            <a:r>
              <a:rPr lang="en-US" altLang="zh-CN" sz="3600" b="1">
                <a:solidFill>
                  <a:srgbClr val="EF231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en-US" altLang="zh-CN" sz="3600" b="1">
              <a:solidFill>
                <a:srgbClr val="EF231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9" name="Text Box 15"/>
          <p:cNvSpPr txBox="1"/>
          <p:nvPr/>
        </p:nvSpPr>
        <p:spPr>
          <a:xfrm>
            <a:off x="5229860" y="2791460"/>
            <a:ext cx="901700" cy="646113"/>
          </a:xfrm>
          <a:prstGeom prst="rect">
            <a:avLst/>
          </a:prstGeom>
          <a:noFill/>
          <a:ln w="12700">
            <a:noFill/>
          </a:ln>
          <a:effectLst>
            <a:outerShdw dist="35921" dir="2699999" sy="50000" kx="2115845" algn="bl" rotWithShape="0">
              <a:srgbClr val="C0C0C0">
                <a:alpha val="79999"/>
              </a:srgbClr>
            </a:outerShdw>
          </a:effectLst>
        </p:spPr>
        <p:txBody>
          <a:bodyPr anchor="t">
            <a:spAutoFit/>
          </a:bodyPr>
          <a:p>
            <a:r>
              <a:rPr lang="en-US" altLang="zh-CN" sz="3600" b="1">
                <a:solidFill>
                  <a:srgbClr val="EF231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endParaRPr lang="en-US" altLang="zh-CN" sz="3600" b="1">
              <a:solidFill>
                <a:srgbClr val="EF231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398" name="Text Box 14"/>
          <p:cNvSpPr txBox="1"/>
          <p:nvPr/>
        </p:nvSpPr>
        <p:spPr>
          <a:xfrm>
            <a:off x="6828790" y="2791460"/>
            <a:ext cx="901700" cy="646113"/>
          </a:xfrm>
          <a:prstGeom prst="rect">
            <a:avLst/>
          </a:prstGeom>
          <a:noFill/>
          <a:ln w="12700">
            <a:noFill/>
          </a:ln>
          <a:effectLst>
            <a:outerShdw dist="35921" dir="2699999" sy="50000" kx="2115845" algn="bl" rotWithShape="0">
              <a:srgbClr val="C0C0C0">
                <a:alpha val="79999"/>
              </a:srgbClr>
            </a:outerShdw>
          </a:effectLst>
        </p:spPr>
        <p:txBody>
          <a:bodyPr anchor="t">
            <a:spAutoFit/>
          </a:bodyPr>
          <a:p>
            <a:r>
              <a:rPr lang="en-US" altLang="zh-CN" sz="3600" b="1">
                <a:solidFill>
                  <a:srgbClr val="EF231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endParaRPr lang="en-US" altLang="zh-CN" sz="3600" b="1">
              <a:solidFill>
                <a:srgbClr val="EF231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400" name="Text Box 16"/>
          <p:cNvSpPr txBox="1"/>
          <p:nvPr/>
        </p:nvSpPr>
        <p:spPr>
          <a:xfrm>
            <a:off x="5229860" y="3916680"/>
            <a:ext cx="901700" cy="646113"/>
          </a:xfrm>
          <a:prstGeom prst="rect">
            <a:avLst/>
          </a:prstGeom>
          <a:noFill/>
          <a:ln w="12700">
            <a:noFill/>
          </a:ln>
          <a:effectLst>
            <a:outerShdw dist="35921" dir="2699999" sy="50000" kx="2115845" algn="bl" rotWithShape="0">
              <a:srgbClr val="C0C0C0">
                <a:alpha val="79999"/>
              </a:srgbClr>
            </a:outerShdw>
          </a:effectLst>
        </p:spPr>
        <p:txBody>
          <a:bodyPr anchor="t">
            <a:spAutoFit/>
          </a:bodyPr>
          <a:p>
            <a:r>
              <a:rPr lang="en-US" altLang="zh-CN" sz="3600" b="1">
                <a:solidFill>
                  <a:srgbClr val="EF231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en-US" altLang="zh-CN" sz="3600" b="1">
              <a:solidFill>
                <a:srgbClr val="EF231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401" name="Text Box 17"/>
          <p:cNvSpPr txBox="1"/>
          <p:nvPr/>
        </p:nvSpPr>
        <p:spPr>
          <a:xfrm>
            <a:off x="6828790" y="3916680"/>
            <a:ext cx="901700" cy="646113"/>
          </a:xfrm>
          <a:prstGeom prst="rect">
            <a:avLst/>
          </a:prstGeom>
          <a:noFill/>
          <a:ln w="12700">
            <a:noFill/>
          </a:ln>
          <a:effectLst>
            <a:outerShdw dist="35921" dir="2699999" sy="50000" kx="2115845" algn="bl" rotWithShape="0">
              <a:srgbClr val="C0C0C0">
                <a:alpha val="79999"/>
              </a:srgbClr>
            </a:outerShdw>
          </a:effectLst>
        </p:spPr>
        <p:txBody>
          <a:bodyPr anchor="t">
            <a:spAutoFit/>
          </a:bodyPr>
          <a:p>
            <a:r>
              <a:rPr lang="en-US" altLang="zh-CN" sz="3600" b="1">
                <a:solidFill>
                  <a:srgbClr val="EF231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3600" b="1">
              <a:solidFill>
                <a:srgbClr val="EF231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4587" name="Object 12"/>
          <p:cNvGraphicFramePr/>
          <p:nvPr/>
        </p:nvGraphicFramePr>
        <p:xfrm>
          <a:off x="6999288" y="5139055"/>
          <a:ext cx="534988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" r:id="rId9" imgW="228600" imgH="228600" progId="Equation.3">
                  <p:embed/>
                </p:oleObj>
              </mc:Choice>
              <mc:Fallback>
                <p:oleObj name="" r:id="rId9" imgW="228600" imgH="228600" progId="Equation.3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999288" y="5139055"/>
                        <a:ext cx="534988" cy="5349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2"/>
          <p:cNvGraphicFramePr/>
          <p:nvPr/>
        </p:nvGraphicFramePr>
        <p:xfrm>
          <a:off x="5230020" y="5138896"/>
          <a:ext cx="564515" cy="535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11" imgW="241300" imgH="228600" progId="Equation.3">
                  <p:embed/>
                </p:oleObj>
              </mc:Choice>
              <mc:Fallback>
                <p:oleObj name="" r:id="rId11" imgW="241300" imgH="228600" progId="Equation.3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230020" y="5138896"/>
                        <a:ext cx="564515" cy="53530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9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1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 bldLvl="0" animBg="1"/>
      <p:bldP spid="16397" grpId="0" bldLvl="0" animBg="1"/>
      <p:bldP spid="16400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837565" y="1224915"/>
            <a:ext cx="9585960" cy="535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938" name="Text Box 3"/>
          <p:cNvSpPr txBox="1"/>
          <p:nvPr/>
        </p:nvSpPr>
        <p:spPr>
          <a:xfrm>
            <a:off x="1850390" y="1224598"/>
            <a:ext cx="7162800" cy="37534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例</a:t>
            </a: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已知椭圆的方程为：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则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a=_____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b=_______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c=_______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焦点坐标为：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__________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，焦距等于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_________;    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若曲线上一点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到一个焦点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的距离为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，则点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到另一个焦点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的距离等于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________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  则</a:t>
            </a:r>
            <a:r>
              <a:rPr lang="zh-CN" altLang="en-US" sz="2800" b="1" dirty="0">
                <a:latin typeface="Lucida Console" panose="020B0609040504020204" pitchFamily="49" charset="0"/>
                <a:ea typeface="宋体" panose="02010600030101010101" pitchFamily="2" charset="-122"/>
                <a:sym typeface="Math1" pitchFamily="2" charset="2"/>
              </a:rPr>
              <a:t>∆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Math1" pitchFamily="2" charset="2"/>
              </a:rPr>
              <a:t>F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  <a:sym typeface="Math1" pitchFamily="2" charset="2"/>
              </a:rPr>
              <a:t>1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Math1" pitchFamily="2" charset="2"/>
              </a:rPr>
              <a:t>PF</a:t>
            </a:r>
            <a:r>
              <a:rPr lang="en-US" altLang="zh-CN" sz="2800" b="1" baseline="-25000">
                <a:latin typeface="Times New Roman" panose="02020603050405020304" pitchFamily="18" charset="0"/>
                <a:ea typeface="宋体" panose="02010600030101010101" pitchFamily="2" charset="-122"/>
                <a:sym typeface="Math1" pitchFamily="2" charset="2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sym typeface="Math1" pitchFamily="2" charset="2"/>
              </a:rPr>
              <a:t>的周长为</a:t>
            </a:r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  <a:sym typeface="Math1" pitchFamily="2" charset="2"/>
              </a:rPr>
              <a:t>___________</a:t>
            </a:r>
            <a:endParaRPr lang="en-US" altLang="zh-CN" sz="2800" b="1">
              <a:latin typeface="Times New Roman" panose="02020603050405020304" pitchFamily="18" charset="0"/>
              <a:ea typeface="宋体" panose="02010600030101010101" pitchFamily="2" charset="-122"/>
              <a:sym typeface="Math1" pitchFamily="2" charset="2"/>
            </a:endParaRPr>
          </a:p>
        </p:txBody>
      </p:sp>
      <p:sp>
        <p:nvSpPr>
          <p:cNvPr id="203780" name="Text Box 4"/>
          <p:cNvSpPr txBox="1"/>
          <p:nvPr/>
        </p:nvSpPr>
        <p:spPr>
          <a:xfrm>
            <a:off x="4684078" y="2052638"/>
            <a:ext cx="6096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03781" name="Text Box 5"/>
          <p:cNvSpPr txBox="1"/>
          <p:nvPr/>
        </p:nvSpPr>
        <p:spPr>
          <a:xfrm>
            <a:off x="6594475" y="2020253"/>
            <a:ext cx="6096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endParaRPr lang="en-US" altLang="zh-CN" sz="2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03782" name="Text Box 6"/>
          <p:cNvSpPr txBox="1"/>
          <p:nvPr/>
        </p:nvSpPr>
        <p:spPr>
          <a:xfrm>
            <a:off x="3984625" y="2683510"/>
            <a:ext cx="24123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(0,-1)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、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(0,1)</a:t>
            </a:r>
            <a:endParaRPr lang="en-US" altLang="zh-CN" sz="2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03783" name="Text Box 7"/>
          <p:cNvSpPr txBox="1"/>
          <p:nvPr/>
        </p:nvSpPr>
        <p:spPr>
          <a:xfrm>
            <a:off x="2586038" y="3211195"/>
            <a:ext cx="9906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2</a:t>
            </a:r>
            <a:endParaRPr lang="en-US" altLang="zh-CN" sz="280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aphicFrame>
        <p:nvGraphicFramePr>
          <p:cNvPr id="203784" name="Object 8"/>
          <p:cNvGraphicFramePr/>
          <p:nvPr/>
        </p:nvGraphicFramePr>
        <p:xfrm>
          <a:off x="2911158" y="1923257"/>
          <a:ext cx="533400" cy="502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228600" imgH="215900" progId="Equation.3">
                  <p:embed/>
                </p:oleObj>
              </mc:Choice>
              <mc:Fallback>
                <p:oleObj name="" r:id="rId1" imgW="228600" imgH="2159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911158" y="1923257"/>
                        <a:ext cx="533400" cy="5029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6" name="Text Box 11"/>
          <p:cNvSpPr txBox="1"/>
          <p:nvPr/>
        </p:nvSpPr>
        <p:spPr>
          <a:xfrm>
            <a:off x="8415338" y="2232025"/>
            <a:ext cx="7620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</a:rPr>
              <a:t>P</a:t>
            </a: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9947" name="Group 12"/>
          <p:cNvGrpSpPr/>
          <p:nvPr/>
        </p:nvGrpSpPr>
        <p:grpSpPr>
          <a:xfrm>
            <a:off x="8874125" y="1437640"/>
            <a:ext cx="1549400" cy="2447925"/>
            <a:chOff x="4286" y="482"/>
            <a:chExt cx="976" cy="1542"/>
          </a:xfrm>
        </p:grpSpPr>
        <p:sp>
          <p:nvSpPr>
            <p:cNvPr id="39948" name="Text Box 13"/>
            <p:cNvSpPr txBox="1"/>
            <p:nvPr/>
          </p:nvSpPr>
          <p:spPr>
            <a:xfrm>
              <a:off x="4782" y="1599"/>
              <a:ext cx="48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F</a:t>
              </a:r>
              <a:r>
                <a:rPr lang="en-US" altLang="zh-CN" b="1"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9949" name="Text Box 14"/>
            <p:cNvSpPr txBox="1"/>
            <p:nvPr/>
          </p:nvSpPr>
          <p:spPr>
            <a:xfrm>
              <a:off x="4782" y="639"/>
              <a:ext cx="384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Times New Roman" panose="02020603050405020304" pitchFamily="18" charset="0"/>
                  <a:ea typeface="宋体" panose="02010600030101010101" pitchFamily="2" charset="-122"/>
                </a:rPr>
                <a:t>F</a:t>
              </a:r>
              <a:r>
                <a:rPr lang="en-US" altLang="zh-CN" b="1">
                  <a:latin typeface="Times New Roman" panose="02020603050405020304" pitchFamily="18" charset="0"/>
                  <a:ea typeface="宋体" panose="02010600030101010101" pitchFamily="2" charset="-122"/>
                </a:rPr>
                <a:t>2</a:t>
              </a:r>
              <a:endParaRPr lang="en-US" altLang="zh-CN" b="1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9950" name="Oval 15"/>
            <p:cNvSpPr/>
            <p:nvPr/>
          </p:nvSpPr>
          <p:spPr>
            <a:xfrm>
              <a:off x="4286" y="482"/>
              <a:ext cx="928" cy="1542"/>
            </a:xfrm>
            <a:prstGeom prst="ellipse">
              <a:avLst/>
            </a:prstGeom>
            <a:noFill/>
            <a:ln w="28575" cap="flat" cmpd="sng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51" name="Line 16"/>
            <p:cNvSpPr/>
            <p:nvPr/>
          </p:nvSpPr>
          <p:spPr>
            <a:xfrm flipH="1">
              <a:off x="4302" y="783"/>
              <a:ext cx="432" cy="288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9952" name="Line 17"/>
            <p:cNvSpPr/>
            <p:nvPr/>
          </p:nvSpPr>
          <p:spPr>
            <a:xfrm flipH="1" flipV="1">
              <a:off x="4302" y="1071"/>
              <a:ext cx="432" cy="72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39953" name="Line 18"/>
            <p:cNvSpPr/>
            <p:nvPr/>
          </p:nvSpPr>
          <p:spPr>
            <a:xfrm>
              <a:off x="4718" y="788"/>
              <a:ext cx="0" cy="998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round/>
              <a:headEnd type="oval" w="med" len="med"/>
              <a:tailEnd type="oval" w="med" len="med"/>
            </a:ln>
          </p:spPr>
        </p:sp>
      </p:grpSp>
      <p:graphicFrame>
        <p:nvGraphicFramePr>
          <p:cNvPr id="39937" name="Object 2"/>
          <p:cNvGraphicFramePr/>
          <p:nvPr/>
        </p:nvGraphicFramePr>
        <p:xfrm>
          <a:off x="5636895" y="1063625"/>
          <a:ext cx="1832610" cy="8597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774065" imgH="419100" progId="Equation.3">
                  <p:embed/>
                </p:oleObj>
              </mc:Choice>
              <mc:Fallback>
                <p:oleObj name="" r:id="rId3" imgW="774065" imgH="4191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6895" y="1063625"/>
                        <a:ext cx="1832610" cy="8597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9" name="Object 9"/>
          <p:cNvGraphicFramePr/>
          <p:nvPr/>
        </p:nvGraphicFramePr>
        <p:xfrm>
          <a:off x="1920875" y="4305300"/>
          <a:ext cx="1345565" cy="519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" r:id="rId5" imgW="508000" imgH="228600" progId="Equation.DSMT4">
                  <p:embed/>
                </p:oleObj>
              </mc:Choice>
              <mc:Fallback>
                <p:oleObj name="" r:id="rId5" imgW="508000" imgH="228600" progId="Equation.DSMT4">
                  <p:embed/>
                  <p:pic>
                    <p:nvPicPr>
                      <p:cNvPr id="0" name="图片 310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20875" y="4305300"/>
                        <a:ext cx="1345565" cy="51943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0" name="Object 10"/>
          <p:cNvGraphicFramePr/>
          <p:nvPr/>
        </p:nvGraphicFramePr>
        <p:xfrm>
          <a:off x="6944995" y="4263390"/>
          <a:ext cx="1564005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" r:id="rId7" imgW="520700" imgH="228600" progId="Equation.DSMT4">
                  <p:embed/>
                </p:oleObj>
              </mc:Choice>
              <mc:Fallback>
                <p:oleObj name="" r:id="rId7" imgW="520700" imgH="228600" progId="Equation.DSMT4">
                  <p:embed/>
                  <p:pic>
                    <p:nvPicPr>
                      <p:cNvPr id="0" name="图片 310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944995" y="4263390"/>
                        <a:ext cx="1564005" cy="603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标题 7"/>
          <p:cNvSpPr/>
          <p:nvPr>
            <p:ph type="title"/>
          </p:nvPr>
        </p:nvSpPr>
        <p:spPr>
          <a:xfrm>
            <a:off x="74930" y="81915"/>
            <a:ext cx="2511425" cy="1143000"/>
          </a:xfrm>
        </p:spPr>
        <p:txBody>
          <a:bodyPr/>
          <a:p>
            <a:r>
              <a:rPr lang="zh-CN" altLang="zh-CN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强化练习</a:t>
            </a:r>
            <a:endParaRPr lang="zh-CN" altLang="zh-CN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3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03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0" grpId="0"/>
      <p:bldP spid="203781" grpId="0"/>
      <p:bldP spid="203782" grpId="0"/>
      <p:bldP spid="20378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标题 7"/>
          <p:cNvSpPr/>
          <p:nvPr>
            <p:ph type="title"/>
          </p:nvPr>
        </p:nvSpPr>
        <p:spPr>
          <a:xfrm>
            <a:off x="74930" y="81915"/>
            <a:ext cx="2511425" cy="1143000"/>
          </a:xfrm>
        </p:spPr>
        <p:txBody>
          <a:bodyPr/>
          <a:p>
            <a:r>
              <a:rPr lang="zh-CN" altLang="zh-CN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强化练习</a:t>
            </a:r>
            <a:endParaRPr lang="zh-CN" altLang="zh-CN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0270" y="1362075"/>
            <a:ext cx="10081895" cy="612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例</a:t>
            </a:r>
            <a:r>
              <a:rPr lang="en-US"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3.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）动点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P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到两个定点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F</a:t>
            </a:r>
            <a:r>
              <a:rPr lang="en-US" altLang="zh-CN" sz="2800" b="1" baseline="-25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- 4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0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）、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F</a:t>
            </a:r>
            <a:r>
              <a:rPr lang="en-US" altLang="zh-CN" sz="2800" b="1" baseline="-25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0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）的距离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之和为 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8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，则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P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点的轨迹为（      ）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A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、椭圆    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B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、线段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F</a:t>
            </a:r>
            <a:r>
              <a:rPr lang="en-US" altLang="zh-CN" sz="2800" b="1" baseline="-25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F</a:t>
            </a:r>
            <a:r>
              <a:rPr lang="en-US" altLang="zh-CN" sz="2800" b="1" baseline="-25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C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、直线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F</a:t>
            </a:r>
            <a:r>
              <a:rPr lang="en-US" altLang="zh-CN" sz="2800" b="1" baseline="-25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F</a:t>
            </a:r>
            <a:r>
              <a:rPr lang="en-US" altLang="zh-CN" sz="2800" b="1" baseline="-250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D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、不能确定</a:t>
            </a:r>
            <a:endParaRPr lang="zh-CN" altLang="en-US" sz="28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       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（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）求适合下列条件的椭圆的标准方程：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304800" eaLnBrk="0" hangingPunct="0"/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304800" eaLnBrk="0" hangingPunct="0"/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lang="en-US" altLang="en-US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①  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a=4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  </a:t>
            </a:r>
            <a:r>
              <a:rPr lang="en-US" altLang="zh-CN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b=1 </a:t>
            </a:r>
            <a:r>
              <a:rPr lang="zh-CN" altLang="en-US" sz="28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焦点在</a:t>
            </a:r>
            <a:r>
              <a:rPr lang="en-US"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x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轴上；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304800" eaLnBrk="0" hangingPunct="0"/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304800" eaLnBrk="0" hangingPunct="0"/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②             ，焦点在</a:t>
            </a:r>
            <a:r>
              <a:rPr lang="en-US" altLang="zh-CN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y</a:t>
            </a:r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轴上；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304800" eaLnBrk="0" hangingPunct="0"/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304800" eaLnBrk="0" hangingPunct="0"/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     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  <a:p>
            <a:pPr indent="304800" eaLnBrk="0" hangingPunct="0"/>
            <a:endParaRPr lang="zh-CN" altLang="en-US" sz="28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0" name="Text Box 18"/>
          <p:cNvSpPr txBox="1"/>
          <p:nvPr/>
        </p:nvSpPr>
        <p:spPr>
          <a:xfrm>
            <a:off x="8167688" y="2020888"/>
            <a:ext cx="184150" cy="366712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Text Box 21"/>
          <p:cNvSpPr txBox="1"/>
          <p:nvPr/>
        </p:nvSpPr>
        <p:spPr>
          <a:xfrm>
            <a:off x="5710238" y="2020888"/>
            <a:ext cx="441325" cy="519112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 algn="ctr"/>
            <a:r>
              <a:rPr lang="en-US" altLang="zh-CN" sz="2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sz="2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2" name="Object 19"/>
          <p:cNvGraphicFramePr>
            <a:graphicFrameLocks noGrp="1"/>
          </p:cNvGraphicFramePr>
          <p:nvPr/>
        </p:nvGraphicFramePr>
        <p:xfrm>
          <a:off x="7874000" y="4406900"/>
          <a:ext cx="153289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" name="" r:id="rId1" imgW="749300" imgH="419100" progId="Equation.3">
                  <p:embed/>
                </p:oleObj>
              </mc:Choice>
              <mc:Fallback>
                <p:oleObj name="" r:id="rId1" imgW="749300" imgH="419100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874000" y="4406900"/>
                        <a:ext cx="1532890" cy="806450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FF0000"/>
                        </a:solidFill>
                        <a:prstDash val="solid"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9"/>
          <p:cNvGraphicFramePr>
            <a:graphicFrameLocks noGrp="1"/>
          </p:cNvGraphicFramePr>
          <p:nvPr/>
        </p:nvGraphicFramePr>
        <p:xfrm>
          <a:off x="7873683" y="5539423"/>
          <a:ext cx="1533525" cy="807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" name="" r:id="rId3" imgW="749300" imgH="419100" progId="Equation.3">
                  <p:embed/>
                </p:oleObj>
              </mc:Choice>
              <mc:Fallback>
                <p:oleObj name="" r:id="rId3" imgW="749300" imgH="419100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73683" y="5539423"/>
                        <a:ext cx="1533525" cy="807085"/>
                      </a:xfrm>
                      <a:prstGeom prst="rect">
                        <a:avLst/>
                      </a:prstGeom>
                      <a:noFill/>
                      <a:ln w="28575" cmpd="sng">
                        <a:solidFill>
                          <a:srgbClr val="FF0000"/>
                        </a:solidFill>
                        <a:prstDash val="solid"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3" name="Object 4"/>
          <p:cNvGraphicFramePr>
            <a:graphicFrameLocks noGrp="1"/>
          </p:cNvGraphicFramePr>
          <p:nvPr>
            <p:ph sz="half" idx="4294967295"/>
          </p:nvPr>
        </p:nvGraphicFramePr>
        <p:xfrm>
          <a:off x="2427605" y="5443220"/>
          <a:ext cx="2272665" cy="537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5" imgW="914400" imgH="228600" progId="Equation.3">
                  <p:embed/>
                </p:oleObj>
              </mc:Choice>
              <mc:Fallback>
                <p:oleObj name="" r:id="rId5" imgW="914400" imgH="2286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27605" y="5443220"/>
                        <a:ext cx="2272665" cy="53721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208405" y="1678940"/>
            <a:ext cx="9422130" cy="569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p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例</a:t>
            </a:r>
            <a:r>
              <a:rPr lang="en-US" altLang="zh-CN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4.</a:t>
            </a: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已知</a:t>
            </a:r>
            <a:r>
              <a:rPr lang="en-US" altLang="zh-CN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B,C</a:t>
            </a: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是两个定点，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│</a:t>
            </a:r>
            <a:r>
              <a:rPr lang="en-US" altLang="zh-CN" sz="2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BC</a:t>
            </a:r>
            <a:r>
              <a:rPr lang="zh-CN" altLang="en-US" sz="2800">
                <a:uFillTx/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│</a:t>
            </a:r>
            <a:r>
              <a:rPr lang="en-US" altLang="zh-CN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=10,</a:t>
            </a:r>
            <a:r>
              <a:rPr lang="en-US" altLang="zh-CN" sz="2800" b="1" dirty="0">
                <a:solidFill>
                  <a:schemeClr val="tx2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Δ</a:t>
            </a:r>
            <a:r>
              <a:rPr lang="en-US" altLang="zh-CN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ABC</a:t>
            </a:r>
            <a:r>
              <a:rPr lang="zh-CN" altLang="zh-CN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的周长为</a:t>
            </a:r>
            <a:r>
              <a:rPr lang="en-US" altLang="zh-CN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22</a:t>
            </a: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，求顶点</a:t>
            </a:r>
            <a:r>
              <a:rPr lang="en-US" altLang="zh-CN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</a:t>
            </a:r>
            <a:r>
              <a:rPr lang="zh-CN" altLang="en-US" sz="28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的一个轨迹方程。</a:t>
            </a:r>
            <a:endParaRPr lang="zh-CN" altLang="en-US" sz="28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aphicFrame>
        <p:nvGraphicFramePr>
          <p:cNvPr id="8" name="Object 12"/>
          <p:cNvGraphicFramePr/>
          <p:nvPr/>
        </p:nvGraphicFramePr>
        <p:xfrm>
          <a:off x="1461613" y="4034949"/>
          <a:ext cx="3834130" cy="981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1" imgW="1638300" imgH="419100" progId="Equation.3">
                  <p:embed/>
                </p:oleObj>
              </mc:Choice>
              <mc:Fallback>
                <p:oleObj name="" r:id="rId1" imgW="1638300" imgH="419100" progId="Equation.3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461613" y="4034949"/>
                        <a:ext cx="3834130" cy="98171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325245" y="2865755"/>
            <a:ext cx="899541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分析：由题可知，│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AB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│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+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│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AC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│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=12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为定值，所以</a:t>
            </a:r>
            <a:r>
              <a:rPr lang="en-US" altLang="zh-CN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A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的轨迹是一个椭圆，从而求出标准方程。</a:t>
            </a:r>
            <a:endParaRPr lang="zh-CN" altLang="en-US" sz="2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1" name="标题 10"/>
          <p:cNvSpPr/>
          <p:nvPr>
            <p:ph type="title"/>
          </p:nvPr>
        </p:nvSpPr>
        <p:spPr>
          <a:xfrm>
            <a:off x="260350" y="112395"/>
            <a:ext cx="2621280" cy="1143000"/>
          </a:xfrm>
        </p:spPr>
        <p:txBody>
          <a:bodyPr/>
          <a:p>
            <a:r>
              <a:rPr lang="zh-CN" altLang="zh-CN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强化练习</a:t>
            </a:r>
            <a:endParaRPr lang="zh-CN" altLang="zh-CN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812" y="2540635"/>
            <a:ext cx="1097280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0" cap="none" spc="0" normalizeH="0" baseline="0" noProof="0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j-cs"/>
              </a:rPr>
              <a:t>椭圆及其标准方程</a:t>
            </a:r>
            <a:br>
              <a:rPr kumimoji="0" lang="zh-CN" altLang="en-US" sz="4500" b="0" i="0" u="none" strike="noStrike" kern="0" cap="none" spc="0" normalizeH="0" baseline="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zh-CN" altLang="en-US" sz="4500" b="0" i="0" u="none" strike="noStrike" kern="0" cap="none" spc="0" normalizeH="0" baseline="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186180" y="1188085"/>
            <a:ext cx="9380220" cy="535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en-US" altLang="zh-CN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  <a:p>
            <a:endParaRPr lang="zh-CN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4579" name="Rectangle 4"/>
          <p:cNvSpPr/>
          <p:nvPr/>
        </p:nvSpPr>
        <p:spPr>
          <a:xfrm>
            <a:off x="1339215" y="1439545"/>
            <a:ext cx="1016952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marL="441325" indent="-441325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例</a:t>
            </a: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</a:rPr>
              <a:t>5.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已知椭圆两个焦点分别是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</a:rPr>
              <a:t>F</a:t>
            </a:r>
            <a:r>
              <a:rPr lang="en-US" altLang="zh-CN" sz="3200" b="1" baseline="-2500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</a:rPr>
              <a:t>(0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</a:rPr>
              <a:t>2)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</a:rPr>
              <a:t>F</a:t>
            </a:r>
            <a:r>
              <a:rPr lang="en-US" altLang="zh-CN" sz="3200" b="1" baseline="-2500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</a:rPr>
              <a:t>(0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</a:rPr>
              <a:t>-2),         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且过</a:t>
            </a: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</a:rPr>
              <a:t>P(          )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点；求椭圆的标准方程                                                                                                                   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24581" name="Object 6"/>
          <p:cNvGraphicFramePr/>
          <p:nvPr/>
        </p:nvGraphicFramePr>
        <p:xfrm>
          <a:off x="3084830" y="1948180"/>
          <a:ext cx="1164590" cy="659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1" imgW="584200" imgH="495300" progId="Equation.3">
                  <p:embed/>
                </p:oleObj>
              </mc:Choice>
              <mc:Fallback>
                <p:oleObj name="" r:id="rId1" imgW="584200" imgH="495300" progId="Equation.3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084830" y="1948180"/>
                        <a:ext cx="1164590" cy="65976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3" name="Object 4"/>
          <p:cNvGraphicFramePr>
            <a:graphicFrameLocks noGrp="1"/>
          </p:cNvGraphicFramePr>
          <p:nvPr>
            <p:ph sz="half" idx="4294967295"/>
          </p:nvPr>
        </p:nvGraphicFramePr>
        <p:xfrm>
          <a:off x="1733550" y="2906395"/>
          <a:ext cx="8503920" cy="1917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3" imgW="5524500" imgH="1308100" progId="Equation.3">
                  <p:embed/>
                </p:oleObj>
              </mc:Choice>
              <mc:Fallback>
                <p:oleObj name="" r:id="rId3" imgW="5524500" imgH="13081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33550" y="2906395"/>
                        <a:ext cx="8503920" cy="1917065"/>
                      </a:xfrm>
                      <a:prstGeom prst="rect">
                        <a:avLst/>
                      </a:prstGeom>
                      <a:noFill/>
                      <a:ln w="28575" cmpd="dbl">
                        <a:solidFill>
                          <a:srgbClr val="FF0000"/>
                        </a:solidFill>
                        <a:prstDash val="sysDot"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标题 23"/>
          <p:cNvSpPr/>
          <p:nvPr>
            <p:ph type="title"/>
          </p:nvPr>
        </p:nvSpPr>
        <p:spPr>
          <a:xfrm>
            <a:off x="212725" y="45085"/>
            <a:ext cx="2634615" cy="1143000"/>
          </a:xfrm>
        </p:spPr>
        <p:txBody>
          <a:bodyPr/>
          <a:p>
            <a:r>
              <a:rPr lang="zh-CN" altLang="zh-CN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强化练习</a:t>
            </a:r>
            <a:endParaRPr lang="zh-CN" altLang="zh-CN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64615" y="1243965"/>
            <a:ext cx="9536430" cy="563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graphicFrame>
        <p:nvGraphicFramePr>
          <p:cNvPr id="201730" name="Group 2"/>
          <p:cNvGraphicFramePr>
            <a:graphicFrameLocks noGrp="1"/>
          </p:cNvGraphicFramePr>
          <p:nvPr/>
        </p:nvGraphicFramePr>
        <p:xfrm>
          <a:off x="1649413" y="1409700"/>
          <a:ext cx="8993505" cy="4323715"/>
        </p:xfrm>
        <a:graphic>
          <a:graphicData uri="http://schemas.openxmlformats.org/drawingml/2006/table">
            <a:tbl>
              <a:tblPr/>
              <a:tblGrid>
                <a:gridCol w="2501900"/>
                <a:gridCol w="2865120"/>
                <a:gridCol w="3626485"/>
              </a:tblGrid>
              <a:tr h="87693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  <a:tr h="159829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8188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138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</a:tr>
            </a:tbl>
          </a:graphicData>
        </a:graphic>
      </p:graphicFrame>
      <p:graphicFrame>
        <p:nvGraphicFramePr>
          <p:cNvPr id="201754" name="Object 26"/>
          <p:cNvGraphicFramePr/>
          <p:nvPr/>
        </p:nvGraphicFramePr>
        <p:xfrm>
          <a:off x="4366737" y="3818731"/>
          <a:ext cx="2631440" cy="795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" r:id="rId1" imgW="1498600" imgH="419100" progId="Equation.3">
                  <p:embed/>
                </p:oleObj>
              </mc:Choice>
              <mc:Fallback>
                <p:oleObj name="" r:id="rId1" imgW="1498600" imgH="419100" progId="Equation.3">
                  <p:embed/>
                  <p:pic>
                    <p:nvPicPr>
                      <p:cNvPr id="0" name="图片 310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366737" y="3818731"/>
                        <a:ext cx="2631440" cy="795020"/>
                      </a:xfrm>
                      <a:prstGeom prst="rect">
                        <a:avLst/>
                      </a:prstGeom>
                      <a:noFill/>
                      <a:ln w="12700" cmpd="sng">
                        <a:noFill/>
                        <a:prstDash val="sysDot"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66" name="Rectangle 27"/>
          <p:cNvSpPr/>
          <p:nvPr/>
        </p:nvSpPr>
        <p:spPr>
          <a:xfrm>
            <a:off x="9141143" y="4634548"/>
            <a:ext cx="38100" cy="18415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p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01756" name="Object 28"/>
          <p:cNvGraphicFramePr/>
          <p:nvPr/>
        </p:nvGraphicFramePr>
        <p:xfrm>
          <a:off x="7317264" y="3876040"/>
          <a:ext cx="270764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" r:id="rId3" imgW="1498600" imgH="419100" progId="Equation.3">
                  <p:embed/>
                </p:oleObj>
              </mc:Choice>
              <mc:Fallback>
                <p:oleObj name="" r:id="rId3" imgW="1498600" imgH="419100" progId="Equation.3">
                  <p:embed/>
                  <p:pic>
                    <p:nvPicPr>
                      <p:cNvPr id="0" name="图片 310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17264" y="3876040"/>
                        <a:ext cx="2707640" cy="758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68" name="Text Box 29"/>
          <p:cNvSpPr txBox="1"/>
          <p:nvPr/>
        </p:nvSpPr>
        <p:spPr>
          <a:xfrm>
            <a:off x="2483168" y="3002915"/>
            <a:ext cx="9906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图  形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869" name="Text Box 30"/>
          <p:cNvSpPr txBox="1"/>
          <p:nvPr/>
        </p:nvSpPr>
        <p:spPr>
          <a:xfrm>
            <a:off x="2483485" y="4024948"/>
            <a:ext cx="11430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方  程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5870" name="Text Box 31"/>
          <p:cNvSpPr txBox="1"/>
          <p:nvPr/>
        </p:nvSpPr>
        <p:spPr>
          <a:xfrm>
            <a:off x="2459038" y="4634865"/>
            <a:ext cx="11430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焦  点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1760" name="Text Box 32"/>
          <p:cNvSpPr txBox="1"/>
          <p:nvPr/>
        </p:nvSpPr>
        <p:spPr>
          <a:xfrm>
            <a:off x="4293870" y="4634865"/>
            <a:ext cx="27768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i="1" dirty="0" err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</a:t>
            </a:r>
            <a:r>
              <a:rPr lang="en-US" altLang="zh-CN" sz="2400" b="1" dirty="0" err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(±</a:t>
            </a:r>
            <a:r>
              <a:rPr lang="en-US" altLang="zh-CN" sz="2400" b="1" i="1" dirty="0" err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c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</a:t>
            </a:r>
            <a:r>
              <a:rPr lang="en-US" altLang="zh-CN" sz="2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0)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在</a:t>
            </a:r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x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轴上</a:t>
            </a:r>
            <a:endParaRPr lang="zh-CN" altLang="en-US" sz="24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01761" name="Text Box 33"/>
          <p:cNvSpPr txBox="1"/>
          <p:nvPr/>
        </p:nvSpPr>
        <p:spPr>
          <a:xfrm>
            <a:off x="7317105" y="4634865"/>
            <a:ext cx="310959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i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F</a:t>
            </a:r>
            <a:r>
              <a:rPr lang="en-US" altLang="zh-CN" sz="24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(0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</a:t>
            </a:r>
            <a:r>
              <a:rPr lang="en-US" altLang="zh-CN" sz="24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±</a:t>
            </a:r>
            <a:r>
              <a:rPr lang="en-US" altLang="zh-CN" sz="2400" b="1" i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c</a:t>
            </a:r>
            <a:r>
              <a:rPr lang="en-US" altLang="zh-CN" sz="24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)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在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y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轴上</a:t>
            </a:r>
            <a:endParaRPr lang="zh-CN" altLang="en-US" sz="24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5873" name="Text Box 34"/>
          <p:cNvSpPr txBox="1"/>
          <p:nvPr/>
        </p:nvSpPr>
        <p:spPr>
          <a:xfrm>
            <a:off x="2060893" y="5279390"/>
            <a:ext cx="2160587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i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sz="2400" b="1" i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en-US" altLang="zh-CN" sz="2400" b="1" i="1" dirty="0" err="1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en-US" sz="2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之间的关系</a:t>
            </a:r>
            <a:endParaRPr lang="zh-CN" altLang="en-US" sz="20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01763" name="Text Box 35"/>
          <p:cNvSpPr txBox="1"/>
          <p:nvPr/>
        </p:nvSpPr>
        <p:spPr>
          <a:xfrm>
            <a:off x="5605145" y="5187315"/>
            <a:ext cx="365379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600" i="1"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3600" b="1" baseline="300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</a:rPr>
              <a:t>=</a:t>
            </a:r>
            <a:r>
              <a:rPr lang="en-US" altLang="zh-CN" sz="3600" i="1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3600" b="1" baseline="300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en-US" altLang="zh-CN" sz="3600" b="1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en-US" altLang="zh-CN" sz="3600" i="1"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3600" b="1" baseline="3000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en-US" altLang="zh-CN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5876" name="Text Box 37"/>
          <p:cNvSpPr txBox="1"/>
          <p:nvPr/>
        </p:nvSpPr>
        <p:spPr>
          <a:xfrm>
            <a:off x="2459038" y="1594168"/>
            <a:ext cx="11430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定  义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Group 38"/>
          <p:cNvGrpSpPr/>
          <p:nvPr/>
        </p:nvGrpSpPr>
        <p:grpSpPr>
          <a:xfrm>
            <a:off x="4394518" y="2316480"/>
            <a:ext cx="2303462" cy="1538288"/>
            <a:chOff x="1565" y="1053"/>
            <a:chExt cx="1678" cy="1198"/>
          </a:xfrm>
        </p:grpSpPr>
        <p:sp>
          <p:nvSpPr>
            <p:cNvPr id="35878" name="Rectangle 39"/>
            <p:cNvSpPr/>
            <p:nvPr/>
          </p:nvSpPr>
          <p:spPr>
            <a:xfrm>
              <a:off x="1965" y="1755"/>
              <a:ext cx="82" cy="1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 anchor="t">
              <a:spAutoFit/>
            </a:bodyPr>
            <a:p>
              <a:r>
                <a:rPr lang="en-US" altLang="zh-CN" sz="1600" b="1" i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endParaRPr lang="en-US" altLang="zh-CN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35879" name="Rectangle 40"/>
            <p:cNvSpPr/>
            <p:nvPr/>
          </p:nvSpPr>
          <p:spPr>
            <a:xfrm>
              <a:off x="2869" y="1755"/>
              <a:ext cx="82" cy="1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 anchor="t">
              <a:spAutoFit/>
            </a:bodyPr>
            <a:p>
              <a:r>
                <a:rPr lang="en-US" altLang="zh-CN" sz="1600" b="1" i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lang="en-US" altLang="zh-CN" sz="240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35880" name="Group 41"/>
            <p:cNvGrpSpPr/>
            <p:nvPr/>
          </p:nvGrpSpPr>
          <p:grpSpPr>
            <a:xfrm>
              <a:off x="1565" y="1053"/>
              <a:ext cx="1678" cy="1198"/>
              <a:chOff x="1565" y="1053"/>
              <a:chExt cx="1678" cy="1198"/>
            </a:xfrm>
          </p:grpSpPr>
          <p:sp>
            <p:nvSpPr>
              <p:cNvPr id="35881" name="Freeform 42"/>
              <p:cNvSpPr/>
              <p:nvPr/>
            </p:nvSpPr>
            <p:spPr>
              <a:xfrm>
                <a:off x="1752" y="1386"/>
                <a:ext cx="1299" cy="651"/>
              </a:xfrm>
              <a:custGeom>
                <a:avLst/>
                <a:gdLst/>
                <a:ahLst/>
                <a:cxnLst>
                  <a:cxn ang="0">
                    <a:pos x="20165" y="6057"/>
                  </a:cxn>
                  <a:cxn ang="0">
                    <a:pos x="18473" y="7371"/>
                  </a:cxn>
                  <a:cxn ang="0">
                    <a:pos x="16192" y="8314"/>
                  </a:cxn>
                  <a:cxn ang="0">
                    <a:pos x="13740" y="8861"/>
                  </a:cxn>
                  <a:cxn ang="0">
                    <a:pos x="11439" y="9097"/>
                  </a:cxn>
                  <a:cxn ang="0">
                    <a:pos x="9443" y="9097"/>
                  </a:cxn>
                  <a:cxn ang="0">
                    <a:pos x="7751" y="8960"/>
                  </a:cxn>
                  <a:cxn ang="0">
                    <a:pos x="6382" y="8750"/>
                  </a:cxn>
                  <a:cxn ang="0">
                    <a:pos x="5266" y="8523"/>
                  </a:cxn>
                  <a:cxn ang="0">
                    <a:pos x="4340" y="8285"/>
                  </a:cxn>
                  <a:cxn ang="0">
                    <a:pos x="3618" y="8005"/>
                  </a:cxn>
                  <a:cxn ang="0">
                    <a:pos x="3016" y="7778"/>
                  </a:cxn>
                  <a:cxn ang="0">
                    <a:pos x="2490" y="7540"/>
                  </a:cxn>
                  <a:cxn ang="0">
                    <a:pos x="2092" y="7301"/>
                  </a:cxn>
                  <a:cxn ang="0">
                    <a:pos x="1724" y="7062"/>
                  </a:cxn>
                  <a:cxn ang="0">
                    <a:pos x="1450" y="6855"/>
                  </a:cxn>
                  <a:cxn ang="0">
                    <a:pos x="1211" y="6657"/>
                  </a:cxn>
                  <a:cxn ang="0">
                    <a:pos x="957" y="6488"/>
                  </a:cxn>
                  <a:cxn ang="0">
                    <a:pos x="798" y="6320"/>
                  </a:cxn>
                  <a:cxn ang="0">
                    <a:pos x="639" y="6151"/>
                  </a:cxn>
                  <a:cxn ang="0">
                    <a:pos x="526" y="5987"/>
                  </a:cxn>
                  <a:cxn ang="0">
                    <a:pos x="400" y="5820"/>
                  </a:cxn>
                  <a:cxn ang="0">
                    <a:pos x="317" y="5673"/>
                  </a:cxn>
                  <a:cxn ang="0">
                    <a:pos x="242" y="5533"/>
                  </a:cxn>
                  <a:cxn ang="0">
                    <a:pos x="159" y="5413"/>
                  </a:cxn>
                  <a:cxn ang="0">
                    <a:pos x="126" y="5273"/>
                  </a:cxn>
                  <a:cxn ang="0">
                    <a:pos x="83" y="5128"/>
                  </a:cxn>
                  <a:cxn ang="0">
                    <a:pos x="50" y="5005"/>
                  </a:cxn>
                  <a:cxn ang="0">
                    <a:pos x="50" y="4866"/>
                  </a:cxn>
                  <a:cxn ang="0">
                    <a:pos x="0" y="4738"/>
                  </a:cxn>
                  <a:cxn ang="0">
                    <a:pos x="0" y="4598"/>
                  </a:cxn>
                  <a:cxn ang="0">
                    <a:pos x="0" y="4458"/>
                  </a:cxn>
                  <a:cxn ang="0">
                    <a:pos x="0" y="4330"/>
                  </a:cxn>
                  <a:cxn ang="0">
                    <a:pos x="50" y="4219"/>
                  </a:cxn>
                  <a:cxn ang="0">
                    <a:pos x="83" y="4092"/>
                  </a:cxn>
                  <a:cxn ang="0">
                    <a:pos x="83" y="3954"/>
                  </a:cxn>
                  <a:cxn ang="0">
                    <a:pos x="159" y="3814"/>
                  </a:cxn>
                  <a:cxn ang="0">
                    <a:pos x="209" y="3687"/>
                  </a:cxn>
                  <a:cxn ang="0">
                    <a:pos x="284" y="3518"/>
                  </a:cxn>
                  <a:cxn ang="0">
                    <a:pos x="368" y="3378"/>
                  </a:cxn>
                  <a:cxn ang="0">
                    <a:pos x="443" y="3238"/>
                  </a:cxn>
                  <a:cxn ang="0">
                    <a:pos x="559" y="3069"/>
                  </a:cxn>
                  <a:cxn ang="0">
                    <a:pos x="715" y="2901"/>
                  </a:cxn>
                  <a:cxn ang="0">
                    <a:pos x="874" y="2732"/>
                  </a:cxn>
                  <a:cxn ang="0">
                    <a:pos x="1082" y="2563"/>
                  </a:cxn>
                  <a:cxn ang="0">
                    <a:pos x="1294" y="2365"/>
                  </a:cxn>
                  <a:cxn ang="0">
                    <a:pos x="1566" y="2158"/>
                  </a:cxn>
                  <a:cxn ang="0">
                    <a:pos x="1883" y="1965"/>
                  </a:cxn>
                  <a:cxn ang="0">
                    <a:pos x="2251" y="1726"/>
                  </a:cxn>
                  <a:cxn ang="0">
                    <a:pos x="2694" y="1488"/>
                  </a:cxn>
                  <a:cxn ang="0">
                    <a:pos x="3258" y="1249"/>
                  </a:cxn>
                  <a:cxn ang="0">
                    <a:pos x="3942" y="1013"/>
                  </a:cxn>
                  <a:cxn ang="0">
                    <a:pos x="4740" y="745"/>
                  </a:cxn>
                  <a:cxn ang="0">
                    <a:pos x="5742" y="506"/>
                  </a:cxn>
                  <a:cxn ang="0">
                    <a:pos x="6958" y="268"/>
                  </a:cxn>
                  <a:cxn ang="0">
                    <a:pos x="8474" y="99"/>
                  </a:cxn>
                  <a:cxn ang="0">
                    <a:pos x="10274" y="0"/>
                  </a:cxn>
                  <a:cxn ang="0">
                    <a:pos x="12416" y="99"/>
                  </a:cxn>
                  <a:cxn ang="0">
                    <a:pos x="14823" y="436"/>
                  </a:cxn>
                  <a:cxn ang="0">
                    <a:pos x="17232" y="1150"/>
                  </a:cxn>
                  <a:cxn ang="0">
                    <a:pos x="19324" y="2295"/>
                  </a:cxn>
                  <a:cxn ang="0">
                    <a:pos x="20565" y="3757"/>
                  </a:cxn>
                </a:cxnLst>
                <a:pathLst>
                  <a:path w="516" h="270">
                    <a:moveTo>
                      <a:pt x="516" y="135"/>
                    </a:moveTo>
                    <a:lnTo>
                      <a:pt x="516" y="138"/>
                    </a:lnTo>
                    <a:lnTo>
                      <a:pt x="516" y="141"/>
                    </a:lnTo>
                    <a:lnTo>
                      <a:pt x="515" y="144"/>
                    </a:lnTo>
                    <a:lnTo>
                      <a:pt x="515" y="147"/>
                    </a:lnTo>
                    <a:lnTo>
                      <a:pt x="514" y="150"/>
                    </a:lnTo>
                    <a:lnTo>
                      <a:pt x="514" y="153"/>
                    </a:lnTo>
                    <a:lnTo>
                      <a:pt x="513" y="156"/>
                    </a:lnTo>
                    <a:lnTo>
                      <a:pt x="512" y="159"/>
                    </a:lnTo>
                    <a:lnTo>
                      <a:pt x="511" y="162"/>
                    </a:lnTo>
                    <a:lnTo>
                      <a:pt x="510" y="165"/>
                    </a:lnTo>
                    <a:lnTo>
                      <a:pt x="508" y="168"/>
                    </a:lnTo>
                    <a:lnTo>
                      <a:pt x="507" y="170"/>
                    </a:lnTo>
                    <a:lnTo>
                      <a:pt x="505" y="173"/>
                    </a:lnTo>
                    <a:lnTo>
                      <a:pt x="504" y="176"/>
                    </a:lnTo>
                    <a:lnTo>
                      <a:pt x="502" y="179"/>
                    </a:lnTo>
                    <a:lnTo>
                      <a:pt x="500" y="182"/>
                    </a:lnTo>
                    <a:lnTo>
                      <a:pt x="498" y="184"/>
                    </a:lnTo>
                    <a:lnTo>
                      <a:pt x="496" y="187"/>
                    </a:lnTo>
                    <a:lnTo>
                      <a:pt x="494" y="190"/>
                    </a:lnTo>
                    <a:lnTo>
                      <a:pt x="491" y="192"/>
                    </a:lnTo>
                    <a:lnTo>
                      <a:pt x="489" y="195"/>
                    </a:lnTo>
                    <a:lnTo>
                      <a:pt x="486" y="197"/>
                    </a:lnTo>
                    <a:lnTo>
                      <a:pt x="484" y="200"/>
                    </a:lnTo>
                    <a:lnTo>
                      <a:pt x="481" y="202"/>
                    </a:lnTo>
                    <a:lnTo>
                      <a:pt x="478" y="205"/>
                    </a:lnTo>
                    <a:lnTo>
                      <a:pt x="476" y="207"/>
                    </a:lnTo>
                    <a:lnTo>
                      <a:pt x="473" y="210"/>
                    </a:lnTo>
                    <a:lnTo>
                      <a:pt x="470" y="212"/>
                    </a:lnTo>
                    <a:lnTo>
                      <a:pt x="467" y="214"/>
                    </a:lnTo>
                    <a:lnTo>
                      <a:pt x="464" y="216"/>
                    </a:lnTo>
                    <a:lnTo>
                      <a:pt x="460" y="218"/>
                    </a:lnTo>
                    <a:lnTo>
                      <a:pt x="457" y="221"/>
                    </a:lnTo>
                    <a:lnTo>
                      <a:pt x="454" y="223"/>
                    </a:lnTo>
                    <a:lnTo>
                      <a:pt x="450" y="225"/>
                    </a:lnTo>
                    <a:lnTo>
                      <a:pt x="447" y="227"/>
                    </a:lnTo>
                    <a:lnTo>
                      <a:pt x="444" y="228"/>
                    </a:lnTo>
                    <a:lnTo>
                      <a:pt x="440" y="230"/>
                    </a:lnTo>
                    <a:lnTo>
                      <a:pt x="437" y="232"/>
                    </a:lnTo>
                    <a:lnTo>
                      <a:pt x="433" y="234"/>
                    </a:lnTo>
                    <a:lnTo>
                      <a:pt x="429" y="236"/>
                    </a:lnTo>
                    <a:lnTo>
                      <a:pt x="426" y="237"/>
                    </a:lnTo>
                    <a:lnTo>
                      <a:pt x="422" y="239"/>
                    </a:lnTo>
                    <a:lnTo>
                      <a:pt x="418" y="240"/>
                    </a:lnTo>
                    <a:lnTo>
                      <a:pt x="415" y="242"/>
                    </a:lnTo>
                    <a:lnTo>
                      <a:pt x="411" y="243"/>
                    </a:lnTo>
                    <a:lnTo>
                      <a:pt x="407" y="245"/>
                    </a:lnTo>
                    <a:lnTo>
                      <a:pt x="403" y="246"/>
                    </a:lnTo>
                    <a:lnTo>
                      <a:pt x="399" y="248"/>
                    </a:lnTo>
                    <a:lnTo>
                      <a:pt x="396" y="249"/>
                    </a:lnTo>
                    <a:lnTo>
                      <a:pt x="392" y="250"/>
                    </a:lnTo>
                    <a:lnTo>
                      <a:pt x="388" y="251"/>
                    </a:lnTo>
                    <a:lnTo>
                      <a:pt x="384" y="252"/>
                    </a:lnTo>
                    <a:lnTo>
                      <a:pt x="380" y="254"/>
                    </a:lnTo>
                    <a:lnTo>
                      <a:pt x="376" y="255"/>
                    </a:lnTo>
                    <a:lnTo>
                      <a:pt x="373" y="256"/>
                    </a:lnTo>
                    <a:lnTo>
                      <a:pt x="369" y="257"/>
                    </a:lnTo>
                    <a:lnTo>
                      <a:pt x="365" y="257"/>
                    </a:lnTo>
                    <a:lnTo>
                      <a:pt x="361" y="258"/>
                    </a:lnTo>
                    <a:lnTo>
                      <a:pt x="357" y="259"/>
                    </a:lnTo>
                    <a:lnTo>
                      <a:pt x="353" y="260"/>
                    </a:lnTo>
                    <a:lnTo>
                      <a:pt x="350" y="261"/>
                    </a:lnTo>
                    <a:lnTo>
                      <a:pt x="346" y="262"/>
                    </a:lnTo>
                    <a:lnTo>
                      <a:pt x="342" y="262"/>
                    </a:lnTo>
                    <a:lnTo>
                      <a:pt x="338" y="263"/>
                    </a:lnTo>
                    <a:lnTo>
                      <a:pt x="335" y="264"/>
                    </a:lnTo>
                    <a:lnTo>
                      <a:pt x="331" y="264"/>
                    </a:lnTo>
                    <a:lnTo>
                      <a:pt x="327" y="265"/>
                    </a:lnTo>
                    <a:lnTo>
                      <a:pt x="324" y="265"/>
                    </a:lnTo>
                    <a:lnTo>
                      <a:pt x="320" y="266"/>
                    </a:lnTo>
                    <a:lnTo>
                      <a:pt x="316" y="266"/>
                    </a:lnTo>
                    <a:lnTo>
                      <a:pt x="313" y="267"/>
                    </a:lnTo>
                    <a:lnTo>
                      <a:pt x="309" y="267"/>
                    </a:lnTo>
                    <a:lnTo>
                      <a:pt x="306" y="267"/>
                    </a:lnTo>
                    <a:lnTo>
                      <a:pt x="302" y="268"/>
                    </a:lnTo>
                    <a:lnTo>
                      <a:pt x="299" y="268"/>
                    </a:lnTo>
                    <a:lnTo>
                      <a:pt x="295" y="268"/>
                    </a:lnTo>
                    <a:lnTo>
                      <a:pt x="292" y="268"/>
                    </a:lnTo>
                    <a:lnTo>
                      <a:pt x="288" y="269"/>
                    </a:lnTo>
                    <a:lnTo>
                      <a:pt x="285" y="269"/>
                    </a:lnTo>
                    <a:lnTo>
                      <a:pt x="281" y="269"/>
                    </a:lnTo>
                    <a:lnTo>
                      <a:pt x="278" y="269"/>
                    </a:lnTo>
                    <a:lnTo>
                      <a:pt x="275" y="269"/>
                    </a:lnTo>
                    <a:lnTo>
                      <a:pt x="272" y="269"/>
                    </a:lnTo>
                    <a:lnTo>
                      <a:pt x="268" y="269"/>
                    </a:lnTo>
                    <a:lnTo>
                      <a:pt x="265" y="270"/>
                    </a:lnTo>
                    <a:lnTo>
                      <a:pt x="262" y="270"/>
                    </a:lnTo>
                    <a:lnTo>
                      <a:pt x="259" y="270"/>
                    </a:lnTo>
                    <a:lnTo>
                      <a:pt x="256" y="270"/>
                    </a:lnTo>
                    <a:lnTo>
                      <a:pt x="253" y="270"/>
                    </a:lnTo>
                    <a:lnTo>
                      <a:pt x="250" y="270"/>
                    </a:lnTo>
                    <a:lnTo>
                      <a:pt x="247" y="269"/>
                    </a:lnTo>
                    <a:lnTo>
                      <a:pt x="244" y="269"/>
                    </a:lnTo>
                    <a:lnTo>
                      <a:pt x="241" y="269"/>
                    </a:lnTo>
                    <a:lnTo>
                      <a:pt x="238" y="269"/>
                    </a:lnTo>
                    <a:lnTo>
                      <a:pt x="235" y="269"/>
                    </a:lnTo>
                    <a:lnTo>
                      <a:pt x="232" y="269"/>
                    </a:lnTo>
                    <a:lnTo>
                      <a:pt x="229" y="269"/>
                    </a:lnTo>
                    <a:lnTo>
                      <a:pt x="227" y="269"/>
                    </a:lnTo>
                    <a:lnTo>
                      <a:pt x="224" y="268"/>
                    </a:lnTo>
                    <a:lnTo>
                      <a:pt x="221" y="268"/>
                    </a:lnTo>
                    <a:lnTo>
                      <a:pt x="218" y="268"/>
                    </a:lnTo>
                    <a:lnTo>
                      <a:pt x="216" y="268"/>
                    </a:lnTo>
                    <a:lnTo>
                      <a:pt x="213" y="268"/>
                    </a:lnTo>
                    <a:lnTo>
                      <a:pt x="211" y="267"/>
                    </a:lnTo>
                    <a:lnTo>
                      <a:pt x="208" y="267"/>
                    </a:lnTo>
                    <a:lnTo>
                      <a:pt x="205" y="267"/>
                    </a:lnTo>
                    <a:lnTo>
                      <a:pt x="203" y="266"/>
                    </a:lnTo>
                    <a:lnTo>
                      <a:pt x="200" y="266"/>
                    </a:lnTo>
                    <a:lnTo>
                      <a:pt x="198" y="266"/>
                    </a:lnTo>
                    <a:lnTo>
                      <a:pt x="196" y="266"/>
                    </a:lnTo>
                    <a:lnTo>
                      <a:pt x="193" y="265"/>
                    </a:lnTo>
                    <a:lnTo>
                      <a:pt x="191" y="265"/>
                    </a:lnTo>
                    <a:lnTo>
                      <a:pt x="189" y="265"/>
                    </a:lnTo>
                    <a:lnTo>
                      <a:pt x="186" y="264"/>
                    </a:lnTo>
                    <a:lnTo>
                      <a:pt x="184" y="264"/>
                    </a:lnTo>
                    <a:lnTo>
                      <a:pt x="182" y="264"/>
                    </a:lnTo>
                    <a:lnTo>
                      <a:pt x="180" y="263"/>
                    </a:lnTo>
                    <a:lnTo>
                      <a:pt x="177" y="263"/>
                    </a:lnTo>
                    <a:lnTo>
                      <a:pt x="175" y="262"/>
                    </a:lnTo>
                    <a:lnTo>
                      <a:pt x="173" y="262"/>
                    </a:lnTo>
                    <a:lnTo>
                      <a:pt x="171" y="262"/>
                    </a:lnTo>
                    <a:lnTo>
                      <a:pt x="169" y="261"/>
                    </a:lnTo>
                    <a:lnTo>
                      <a:pt x="167" y="261"/>
                    </a:lnTo>
                    <a:lnTo>
                      <a:pt x="165" y="261"/>
                    </a:lnTo>
                    <a:lnTo>
                      <a:pt x="163" y="260"/>
                    </a:lnTo>
                    <a:lnTo>
                      <a:pt x="161" y="260"/>
                    </a:lnTo>
                    <a:lnTo>
                      <a:pt x="159" y="259"/>
                    </a:lnTo>
                    <a:lnTo>
                      <a:pt x="157" y="259"/>
                    </a:lnTo>
                    <a:lnTo>
                      <a:pt x="155" y="258"/>
                    </a:lnTo>
                    <a:lnTo>
                      <a:pt x="153" y="258"/>
                    </a:lnTo>
                    <a:lnTo>
                      <a:pt x="151" y="258"/>
                    </a:lnTo>
                    <a:lnTo>
                      <a:pt x="150" y="257"/>
                    </a:lnTo>
                    <a:lnTo>
                      <a:pt x="148" y="257"/>
                    </a:lnTo>
                    <a:lnTo>
                      <a:pt x="146" y="256"/>
                    </a:lnTo>
                    <a:lnTo>
                      <a:pt x="144" y="256"/>
                    </a:lnTo>
                    <a:lnTo>
                      <a:pt x="143" y="255"/>
                    </a:lnTo>
                    <a:lnTo>
                      <a:pt x="141" y="255"/>
                    </a:lnTo>
                    <a:lnTo>
                      <a:pt x="139" y="254"/>
                    </a:lnTo>
                    <a:lnTo>
                      <a:pt x="138" y="254"/>
                    </a:lnTo>
                    <a:lnTo>
                      <a:pt x="136" y="254"/>
                    </a:lnTo>
                    <a:lnTo>
                      <a:pt x="134" y="253"/>
                    </a:lnTo>
                    <a:lnTo>
                      <a:pt x="133" y="253"/>
                    </a:lnTo>
                    <a:lnTo>
                      <a:pt x="131" y="252"/>
                    </a:lnTo>
                    <a:lnTo>
                      <a:pt x="130" y="252"/>
                    </a:lnTo>
                    <a:lnTo>
                      <a:pt x="128" y="251"/>
                    </a:lnTo>
                    <a:lnTo>
                      <a:pt x="126" y="251"/>
                    </a:lnTo>
                    <a:lnTo>
                      <a:pt x="125" y="250"/>
                    </a:lnTo>
                    <a:lnTo>
                      <a:pt x="123" y="250"/>
                    </a:lnTo>
                    <a:lnTo>
                      <a:pt x="122" y="249"/>
                    </a:lnTo>
                    <a:lnTo>
                      <a:pt x="121" y="249"/>
                    </a:lnTo>
                    <a:lnTo>
                      <a:pt x="119" y="248"/>
                    </a:lnTo>
                    <a:lnTo>
                      <a:pt x="118" y="248"/>
                    </a:lnTo>
                    <a:lnTo>
                      <a:pt x="116" y="247"/>
                    </a:lnTo>
                    <a:lnTo>
                      <a:pt x="115" y="247"/>
                    </a:lnTo>
                    <a:lnTo>
                      <a:pt x="114" y="247"/>
                    </a:lnTo>
                    <a:lnTo>
                      <a:pt x="112" y="246"/>
                    </a:lnTo>
                    <a:lnTo>
                      <a:pt x="111" y="246"/>
                    </a:lnTo>
                    <a:lnTo>
                      <a:pt x="110" y="245"/>
                    </a:lnTo>
                    <a:lnTo>
                      <a:pt x="108" y="245"/>
                    </a:lnTo>
                    <a:lnTo>
                      <a:pt x="107" y="244"/>
                    </a:lnTo>
                    <a:lnTo>
                      <a:pt x="106" y="244"/>
                    </a:lnTo>
                    <a:lnTo>
                      <a:pt x="105" y="243"/>
                    </a:lnTo>
                    <a:lnTo>
                      <a:pt x="103" y="243"/>
                    </a:lnTo>
                    <a:lnTo>
                      <a:pt x="102" y="242"/>
                    </a:lnTo>
                    <a:lnTo>
                      <a:pt x="101" y="242"/>
                    </a:lnTo>
                    <a:lnTo>
                      <a:pt x="100" y="241"/>
                    </a:lnTo>
                    <a:lnTo>
                      <a:pt x="99" y="241"/>
                    </a:lnTo>
                    <a:lnTo>
                      <a:pt x="98" y="240"/>
                    </a:lnTo>
                    <a:lnTo>
                      <a:pt x="96" y="240"/>
                    </a:lnTo>
                    <a:lnTo>
                      <a:pt x="95" y="239"/>
                    </a:lnTo>
                    <a:lnTo>
                      <a:pt x="94" y="239"/>
                    </a:lnTo>
                    <a:lnTo>
                      <a:pt x="93" y="238"/>
                    </a:lnTo>
                    <a:lnTo>
                      <a:pt x="92" y="238"/>
                    </a:lnTo>
                    <a:lnTo>
                      <a:pt x="91" y="238"/>
                    </a:lnTo>
                    <a:lnTo>
                      <a:pt x="90" y="237"/>
                    </a:lnTo>
                    <a:lnTo>
                      <a:pt x="89" y="237"/>
                    </a:lnTo>
                    <a:lnTo>
                      <a:pt x="88" y="236"/>
                    </a:lnTo>
                    <a:lnTo>
                      <a:pt x="87" y="236"/>
                    </a:lnTo>
                    <a:lnTo>
                      <a:pt x="86" y="235"/>
                    </a:lnTo>
                    <a:lnTo>
                      <a:pt x="85" y="235"/>
                    </a:lnTo>
                    <a:lnTo>
                      <a:pt x="84" y="234"/>
                    </a:lnTo>
                    <a:lnTo>
                      <a:pt x="83" y="234"/>
                    </a:lnTo>
                    <a:lnTo>
                      <a:pt x="82" y="233"/>
                    </a:lnTo>
                    <a:lnTo>
                      <a:pt x="81" y="233"/>
                    </a:lnTo>
                    <a:lnTo>
                      <a:pt x="80" y="232"/>
                    </a:lnTo>
                    <a:lnTo>
                      <a:pt x="79" y="232"/>
                    </a:lnTo>
                    <a:lnTo>
                      <a:pt x="78" y="231"/>
                    </a:lnTo>
                    <a:lnTo>
                      <a:pt x="77" y="231"/>
                    </a:lnTo>
                    <a:lnTo>
                      <a:pt x="76" y="231"/>
                    </a:lnTo>
                    <a:lnTo>
                      <a:pt x="76" y="230"/>
                    </a:lnTo>
                    <a:lnTo>
                      <a:pt x="75" y="230"/>
                    </a:lnTo>
                    <a:lnTo>
                      <a:pt x="74" y="229"/>
                    </a:lnTo>
                    <a:lnTo>
                      <a:pt x="73" y="229"/>
                    </a:lnTo>
                    <a:lnTo>
                      <a:pt x="72" y="228"/>
                    </a:lnTo>
                    <a:lnTo>
                      <a:pt x="71" y="228"/>
                    </a:lnTo>
                    <a:lnTo>
                      <a:pt x="70" y="227"/>
                    </a:lnTo>
                    <a:lnTo>
                      <a:pt x="69" y="227"/>
                    </a:lnTo>
                    <a:lnTo>
                      <a:pt x="68" y="226"/>
                    </a:lnTo>
                    <a:lnTo>
                      <a:pt x="67" y="226"/>
                    </a:lnTo>
                    <a:lnTo>
                      <a:pt x="67" y="225"/>
                    </a:lnTo>
                    <a:lnTo>
                      <a:pt x="66" y="225"/>
                    </a:lnTo>
                    <a:lnTo>
                      <a:pt x="65" y="224"/>
                    </a:lnTo>
                    <a:lnTo>
                      <a:pt x="64" y="224"/>
                    </a:lnTo>
                    <a:lnTo>
                      <a:pt x="64" y="223"/>
                    </a:lnTo>
                    <a:lnTo>
                      <a:pt x="63" y="223"/>
                    </a:lnTo>
                    <a:lnTo>
                      <a:pt x="62" y="223"/>
                    </a:lnTo>
                    <a:lnTo>
                      <a:pt x="61" y="222"/>
                    </a:lnTo>
                    <a:lnTo>
                      <a:pt x="60" y="221"/>
                    </a:lnTo>
                    <a:lnTo>
                      <a:pt x="59" y="221"/>
                    </a:lnTo>
                    <a:lnTo>
                      <a:pt x="59" y="220"/>
                    </a:lnTo>
                    <a:lnTo>
                      <a:pt x="58" y="220"/>
                    </a:lnTo>
                    <a:lnTo>
                      <a:pt x="57" y="220"/>
                    </a:lnTo>
                    <a:lnTo>
                      <a:pt x="57" y="219"/>
                    </a:lnTo>
                    <a:lnTo>
                      <a:pt x="56" y="219"/>
                    </a:lnTo>
                    <a:lnTo>
                      <a:pt x="55" y="218"/>
                    </a:lnTo>
                    <a:lnTo>
                      <a:pt x="54" y="217"/>
                    </a:lnTo>
                    <a:lnTo>
                      <a:pt x="53" y="217"/>
                    </a:lnTo>
                    <a:lnTo>
                      <a:pt x="52" y="216"/>
                    </a:lnTo>
                    <a:lnTo>
                      <a:pt x="51" y="215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3"/>
                    </a:lnTo>
                    <a:lnTo>
                      <a:pt x="47" y="213"/>
                    </a:lnTo>
                    <a:lnTo>
                      <a:pt x="47" y="212"/>
                    </a:lnTo>
                    <a:lnTo>
                      <a:pt x="46" y="212"/>
                    </a:lnTo>
                    <a:lnTo>
                      <a:pt x="46" y="211"/>
                    </a:lnTo>
                    <a:lnTo>
                      <a:pt x="45" y="211"/>
                    </a:lnTo>
                    <a:lnTo>
                      <a:pt x="44" y="210"/>
                    </a:lnTo>
                    <a:lnTo>
                      <a:pt x="43" y="209"/>
                    </a:lnTo>
                    <a:lnTo>
                      <a:pt x="42" y="209"/>
                    </a:lnTo>
                    <a:lnTo>
                      <a:pt x="42" y="208"/>
                    </a:lnTo>
                    <a:lnTo>
                      <a:pt x="41" y="208"/>
                    </a:lnTo>
                    <a:lnTo>
                      <a:pt x="41" y="207"/>
                    </a:lnTo>
                    <a:lnTo>
                      <a:pt x="40" y="207"/>
                    </a:lnTo>
                    <a:lnTo>
                      <a:pt x="39" y="206"/>
                    </a:lnTo>
                    <a:lnTo>
                      <a:pt x="38" y="206"/>
                    </a:lnTo>
                    <a:lnTo>
                      <a:pt x="38" y="205"/>
                    </a:lnTo>
                    <a:lnTo>
                      <a:pt x="37" y="205"/>
                    </a:lnTo>
                    <a:lnTo>
                      <a:pt x="37" y="204"/>
                    </a:lnTo>
                    <a:lnTo>
                      <a:pt x="36" y="204"/>
                    </a:lnTo>
                    <a:lnTo>
                      <a:pt x="36" y="203"/>
                    </a:lnTo>
                    <a:lnTo>
                      <a:pt x="35" y="203"/>
                    </a:lnTo>
                    <a:lnTo>
                      <a:pt x="35" y="202"/>
                    </a:lnTo>
                    <a:lnTo>
                      <a:pt x="34" y="202"/>
                    </a:lnTo>
                    <a:lnTo>
                      <a:pt x="34" y="201"/>
                    </a:lnTo>
                    <a:lnTo>
                      <a:pt x="33" y="201"/>
                    </a:lnTo>
                    <a:lnTo>
                      <a:pt x="33" y="200"/>
                    </a:lnTo>
                    <a:lnTo>
                      <a:pt x="32" y="200"/>
                    </a:lnTo>
                    <a:lnTo>
                      <a:pt x="31" y="199"/>
                    </a:lnTo>
                    <a:lnTo>
                      <a:pt x="30" y="198"/>
                    </a:lnTo>
                    <a:lnTo>
                      <a:pt x="30" y="197"/>
                    </a:lnTo>
                    <a:lnTo>
                      <a:pt x="29" y="197"/>
                    </a:lnTo>
                    <a:lnTo>
                      <a:pt x="29" y="196"/>
                    </a:lnTo>
                    <a:lnTo>
                      <a:pt x="28" y="196"/>
                    </a:lnTo>
                    <a:lnTo>
                      <a:pt x="28" y="195"/>
                    </a:lnTo>
                    <a:lnTo>
                      <a:pt x="27" y="195"/>
                    </a:lnTo>
                    <a:lnTo>
                      <a:pt x="27" y="194"/>
                    </a:lnTo>
                    <a:lnTo>
                      <a:pt x="26" y="194"/>
                    </a:lnTo>
                    <a:lnTo>
                      <a:pt x="26" y="193"/>
                    </a:lnTo>
                    <a:lnTo>
                      <a:pt x="25" y="193"/>
                    </a:lnTo>
                    <a:lnTo>
                      <a:pt x="25" y="192"/>
                    </a:lnTo>
                    <a:lnTo>
                      <a:pt x="24" y="192"/>
                    </a:lnTo>
                    <a:lnTo>
                      <a:pt x="24" y="191"/>
                    </a:lnTo>
                    <a:lnTo>
                      <a:pt x="23" y="191"/>
                    </a:lnTo>
                    <a:lnTo>
                      <a:pt x="23" y="190"/>
                    </a:lnTo>
                    <a:lnTo>
                      <a:pt x="22" y="190"/>
                    </a:lnTo>
                    <a:lnTo>
                      <a:pt x="22" y="189"/>
                    </a:lnTo>
                    <a:lnTo>
                      <a:pt x="21" y="188"/>
                    </a:lnTo>
                    <a:lnTo>
                      <a:pt x="20" y="187"/>
                    </a:lnTo>
                    <a:lnTo>
                      <a:pt x="20" y="186"/>
                    </a:lnTo>
                    <a:lnTo>
                      <a:pt x="19" y="186"/>
                    </a:lnTo>
                    <a:lnTo>
                      <a:pt x="19" y="185"/>
                    </a:lnTo>
                    <a:lnTo>
                      <a:pt x="18" y="185"/>
                    </a:lnTo>
                    <a:lnTo>
                      <a:pt x="18" y="184"/>
                    </a:lnTo>
                    <a:lnTo>
                      <a:pt x="17" y="183"/>
                    </a:lnTo>
                    <a:lnTo>
                      <a:pt x="17" y="182"/>
                    </a:lnTo>
                    <a:lnTo>
                      <a:pt x="16" y="182"/>
                    </a:lnTo>
                    <a:lnTo>
                      <a:pt x="16" y="181"/>
                    </a:lnTo>
                    <a:lnTo>
                      <a:pt x="15" y="181"/>
                    </a:lnTo>
                    <a:lnTo>
                      <a:pt x="15" y="180"/>
                    </a:lnTo>
                    <a:lnTo>
                      <a:pt x="15" y="179"/>
                    </a:lnTo>
                    <a:lnTo>
                      <a:pt x="14" y="179"/>
                    </a:lnTo>
                    <a:lnTo>
                      <a:pt x="14" y="178"/>
                    </a:lnTo>
                    <a:lnTo>
                      <a:pt x="13" y="178"/>
                    </a:lnTo>
                    <a:lnTo>
                      <a:pt x="13" y="177"/>
                    </a:lnTo>
                    <a:lnTo>
                      <a:pt x="13" y="176"/>
                    </a:lnTo>
                    <a:lnTo>
                      <a:pt x="12" y="176"/>
                    </a:lnTo>
                    <a:lnTo>
                      <a:pt x="12" y="175"/>
                    </a:lnTo>
                    <a:lnTo>
                      <a:pt x="11" y="174"/>
                    </a:lnTo>
                    <a:lnTo>
                      <a:pt x="11" y="173"/>
                    </a:lnTo>
                    <a:lnTo>
                      <a:pt x="10" y="173"/>
                    </a:lnTo>
                    <a:lnTo>
                      <a:pt x="10" y="172"/>
                    </a:lnTo>
                    <a:lnTo>
                      <a:pt x="10" y="171"/>
                    </a:lnTo>
                    <a:lnTo>
                      <a:pt x="9" y="171"/>
                    </a:lnTo>
                    <a:lnTo>
                      <a:pt x="9" y="170"/>
                    </a:lnTo>
                    <a:lnTo>
                      <a:pt x="9" y="169"/>
                    </a:lnTo>
                    <a:lnTo>
                      <a:pt x="8" y="169"/>
                    </a:lnTo>
                    <a:lnTo>
                      <a:pt x="8" y="168"/>
                    </a:lnTo>
                    <a:lnTo>
                      <a:pt x="8" y="167"/>
                    </a:lnTo>
                    <a:lnTo>
                      <a:pt x="7" y="167"/>
                    </a:lnTo>
                    <a:lnTo>
                      <a:pt x="7" y="166"/>
                    </a:lnTo>
                    <a:lnTo>
                      <a:pt x="7" y="165"/>
                    </a:lnTo>
                    <a:lnTo>
                      <a:pt x="6" y="165"/>
                    </a:lnTo>
                    <a:lnTo>
                      <a:pt x="6" y="164"/>
                    </a:lnTo>
                    <a:lnTo>
                      <a:pt x="6" y="163"/>
                    </a:lnTo>
                    <a:lnTo>
                      <a:pt x="6" y="162"/>
                    </a:lnTo>
                    <a:lnTo>
                      <a:pt x="5" y="162"/>
                    </a:lnTo>
                    <a:lnTo>
                      <a:pt x="5" y="161"/>
                    </a:lnTo>
                    <a:lnTo>
                      <a:pt x="5" y="160"/>
                    </a:lnTo>
                    <a:lnTo>
                      <a:pt x="4" y="160"/>
                    </a:lnTo>
                    <a:lnTo>
                      <a:pt x="4" y="159"/>
                    </a:lnTo>
                    <a:lnTo>
                      <a:pt x="4" y="158"/>
                    </a:lnTo>
                    <a:lnTo>
                      <a:pt x="4" y="157"/>
                    </a:lnTo>
                    <a:lnTo>
                      <a:pt x="3" y="157"/>
                    </a:lnTo>
                    <a:lnTo>
                      <a:pt x="3" y="156"/>
                    </a:lnTo>
                    <a:lnTo>
                      <a:pt x="3" y="155"/>
                    </a:lnTo>
                    <a:lnTo>
                      <a:pt x="3" y="154"/>
                    </a:lnTo>
                    <a:lnTo>
                      <a:pt x="2" y="153"/>
                    </a:lnTo>
                    <a:lnTo>
                      <a:pt x="2" y="152"/>
                    </a:lnTo>
                    <a:lnTo>
                      <a:pt x="2" y="151"/>
                    </a:lnTo>
                    <a:lnTo>
                      <a:pt x="2" y="150"/>
                    </a:lnTo>
                    <a:lnTo>
                      <a:pt x="2" y="149"/>
                    </a:lnTo>
                    <a:lnTo>
                      <a:pt x="1" y="149"/>
                    </a:lnTo>
                    <a:lnTo>
                      <a:pt x="1" y="148"/>
                    </a:lnTo>
                    <a:lnTo>
                      <a:pt x="1" y="147"/>
                    </a:lnTo>
                    <a:lnTo>
                      <a:pt x="1" y="146"/>
                    </a:lnTo>
                    <a:lnTo>
                      <a:pt x="1" y="145"/>
                    </a:lnTo>
                    <a:lnTo>
                      <a:pt x="1" y="144"/>
                    </a:lnTo>
                    <a:lnTo>
                      <a:pt x="1" y="143"/>
                    </a:lnTo>
                    <a:lnTo>
                      <a:pt x="0" y="142"/>
                    </a:lnTo>
                    <a:lnTo>
                      <a:pt x="0" y="141"/>
                    </a:lnTo>
                    <a:lnTo>
                      <a:pt x="0" y="140"/>
                    </a:lnTo>
                    <a:lnTo>
                      <a:pt x="0" y="139"/>
                    </a:lnTo>
                    <a:lnTo>
                      <a:pt x="0" y="138"/>
                    </a:lnTo>
                    <a:lnTo>
                      <a:pt x="0" y="137"/>
                    </a:lnTo>
                    <a:lnTo>
                      <a:pt x="0" y="136"/>
                    </a:lnTo>
                    <a:lnTo>
                      <a:pt x="0" y="135"/>
                    </a:lnTo>
                    <a:lnTo>
                      <a:pt x="0" y="134"/>
                    </a:lnTo>
                    <a:lnTo>
                      <a:pt x="0" y="133"/>
                    </a:lnTo>
                    <a:lnTo>
                      <a:pt x="0" y="132"/>
                    </a:lnTo>
                    <a:lnTo>
                      <a:pt x="0" y="131"/>
                    </a:lnTo>
                    <a:lnTo>
                      <a:pt x="0" y="130"/>
                    </a:lnTo>
                    <a:lnTo>
                      <a:pt x="0" y="129"/>
                    </a:lnTo>
                    <a:lnTo>
                      <a:pt x="0" y="128"/>
                    </a:lnTo>
                    <a:lnTo>
                      <a:pt x="1" y="127"/>
                    </a:lnTo>
                    <a:lnTo>
                      <a:pt x="1" y="126"/>
                    </a:lnTo>
                    <a:lnTo>
                      <a:pt x="1" y="125"/>
                    </a:lnTo>
                    <a:lnTo>
                      <a:pt x="1" y="124"/>
                    </a:lnTo>
                    <a:lnTo>
                      <a:pt x="1" y="123"/>
                    </a:lnTo>
                    <a:lnTo>
                      <a:pt x="1" y="122"/>
                    </a:lnTo>
                    <a:lnTo>
                      <a:pt x="1" y="121"/>
                    </a:lnTo>
                    <a:lnTo>
                      <a:pt x="2" y="121"/>
                    </a:lnTo>
                    <a:lnTo>
                      <a:pt x="2" y="120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2" y="117"/>
                    </a:lnTo>
                    <a:lnTo>
                      <a:pt x="3" y="116"/>
                    </a:lnTo>
                    <a:lnTo>
                      <a:pt x="3" y="115"/>
                    </a:lnTo>
                    <a:lnTo>
                      <a:pt x="3" y="114"/>
                    </a:lnTo>
                    <a:lnTo>
                      <a:pt x="3" y="113"/>
                    </a:lnTo>
                    <a:lnTo>
                      <a:pt x="4" y="113"/>
                    </a:lnTo>
                    <a:lnTo>
                      <a:pt x="4" y="112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5" y="110"/>
                    </a:lnTo>
                    <a:lnTo>
                      <a:pt x="5" y="109"/>
                    </a:lnTo>
                    <a:lnTo>
                      <a:pt x="5" y="108"/>
                    </a:lnTo>
                    <a:lnTo>
                      <a:pt x="6" y="108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7" y="104"/>
                    </a:lnTo>
                    <a:lnTo>
                      <a:pt x="7" y="103"/>
                    </a:lnTo>
                    <a:lnTo>
                      <a:pt x="8" y="103"/>
                    </a:lnTo>
                    <a:lnTo>
                      <a:pt x="8" y="102"/>
                    </a:lnTo>
                    <a:lnTo>
                      <a:pt x="8" y="101"/>
                    </a:lnTo>
                    <a:lnTo>
                      <a:pt x="9" y="101"/>
                    </a:lnTo>
                    <a:lnTo>
                      <a:pt x="9" y="100"/>
                    </a:lnTo>
                    <a:lnTo>
                      <a:pt x="9" y="99"/>
                    </a:lnTo>
                    <a:lnTo>
                      <a:pt x="10" y="99"/>
                    </a:lnTo>
                    <a:lnTo>
                      <a:pt x="10" y="98"/>
                    </a:lnTo>
                    <a:lnTo>
                      <a:pt x="10" y="97"/>
                    </a:lnTo>
                    <a:lnTo>
                      <a:pt x="11" y="97"/>
                    </a:lnTo>
                    <a:lnTo>
                      <a:pt x="11" y="96"/>
                    </a:lnTo>
                    <a:lnTo>
                      <a:pt x="12" y="95"/>
                    </a:lnTo>
                    <a:lnTo>
                      <a:pt x="12" y="94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4" y="91"/>
                    </a:lnTo>
                    <a:lnTo>
                      <a:pt x="15" y="91"/>
                    </a:lnTo>
                    <a:lnTo>
                      <a:pt x="15" y="90"/>
                    </a:lnTo>
                    <a:lnTo>
                      <a:pt x="15" y="89"/>
                    </a:lnTo>
                    <a:lnTo>
                      <a:pt x="16" y="89"/>
                    </a:lnTo>
                    <a:lnTo>
                      <a:pt x="16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8" y="86"/>
                    </a:lnTo>
                    <a:lnTo>
                      <a:pt x="18" y="85"/>
                    </a:lnTo>
                    <a:lnTo>
                      <a:pt x="19" y="85"/>
                    </a:lnTo>
                    <a:lnTo>
                      <a:pt x="19" y="84"/>
                    </a:lnTo>
                    <a:lnTo>
                      <a:pt x="20" y="84"/>
                    </a:lnTo>
                    <a:lnTo>
                      <a:pt x="20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2" y="80"/>
                    </a:lnTo>
                    <a:lnTo>
                      <a:pt x="23" y="80"/>
                    </a:lnTo>
                    <a:lnTo>
                      <a:pt x="23" y="79"/>
                    </a:lnTo>
                    <a:lnTo>
                      <a:pt x="24" y="79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5" y="77"/>
                    </a:lnTo>
                    <a:lnTo>
                      <a:pt x="26" y="77"/>
                    </a:lnTo>
                    <a:lnTo>
                      <a:pt x="26" y="76"/>
                    </a:lnTo>
                    <a:lnTo>
                      <a:pt x="27" y="76"/>
                    </a:lnTo>
                    <a:lnTo>
                      <a:pt x="27" y="75"/>
                    </a:lnTo>
                    <a:lnTo>
                      <a:pt x="28" y="75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29" y="73"/>
                    </a:lnTo>
                    <a:lnTo>
                      <a:pt x="30" y="73"/>
                    </a:lnTo>
                    <a:lnTo>
                      <a:pt x="30" y="72"/>
                    </a:lnTo>
                    <a:lnTo>
                      <a:pt x="31" y="71"/>
                    </a:lnTo>
                    <a:lnTo>
                      <a:pt x="32" y="70"/>
                    </a:lnTo>
                    <a:lnTo>
                      <a:pt x="33" y="70"/>
                    </a:lnTo>
                    <a:lnTo>
                      <a:pt x="33" y="69"/>
                    </a:lnTo>
                    <a:lnTo>
                      <a:pt x="34" y="69"/>
                    </a:lnTo>
                    <a:lnTo>
                      <a:pt x="34" y="68"/>
                    </a:lnTo>
                    <a:lnTo>
                      <a:pt x="35" y="68"/>
                    </a:lnTo>
                    <a:lnTo>
                      <a:pt x="35" y="67"/>
                    </a:lnTo>
                    <a:lnTo>
                      <a:pt x="36" y="67"/>
                    </a:lnTo>
                    <a:lnTo>
                      <a:pt x="36" y="66"/>
                    </a:lnTo>
                    <a:lnTo>
                      <a:pt x="37" y="66"/>
                    </a:lnTo>
                    <a:lnTo>
                      <a:pt x="37" y="65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9" y="64"/>
                    </a:lnTo>
                    <a:lnTo>
                      <a:pt x="40" y="63"/>
                    </a:lnTo>
                    <a:lnTo>
                      <a:pt x="41" y="63"/>
                    </a:lnTo>
                    <a:lnTo>
                      <a:pt x="41" y="62"/>
                    </a:lnTo>
                    <a:lnTo>
                      <a:pt x="42" y="62"/>
                    </a:lnTo>
                    <a:lnTo>
                      <a:pt x="42" y="61"/>
                    </a:lnTo>
                    <a:lnTo>
                      <a:pt x="43" y="61"/>
                    </a:lnTo>
                    <a:lnTo>
                      <a:pt x="44" y="60"/>
                    </a:lnTo>
                    <a:lnTo>
                      <a:pt x="45" y="59"/>
                    </a:lnTo>
                    <a:lnTo>
                      <a:pt x="46" y="59"/>
                    </a:lnTo>
                    <a:lnTo>
                      <a:pt x="46" y="58"/>
                    </a:lnTo>
                    <a:lnTo>
                      <a:pt x="47" y="58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5"/>
                    </a:lnTo>
                    <a:lnTo>
                      <a:pt x="52" y="54"/>
                    </a:lnTo>
                    <a:lnTo>
                      <a:pt x="53" y="53"/>
                    </a:lnTo>
                    <a:lnTo>
                      <a:pt x="54" y="53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59" y="50"/>
                    </a:lnTo>
                    <a:lnTo>
                      <a:pt x="59" y="49"/>
                    </a:lnTo>
                    <a:lnTo>
                      <a:pt x="60" y="49"/>
                    </a:lnTo>
                    <a:lnTo>
                      <a:pt x="61" y="48"/>
                    </a:lnTo>
                    <a:lnTo>
                      <a:pt x="62" y="47"/>
                    </a:lnTo>
                    <a:lnTo>
                      <a:pt x="63" y="47"/>
                    </a:lnTo>
                    <a:lnTo>
                      <a:pt x="64" y="47"/>
                    </a:lnTo>
                    <a:lnTo>
                      <a:pt x="64" y="46"/>
                    </a:lnTo>
                    <a:lnTo>
                      <a:pt x="65" y="46"/>
                    </a:lnTo>
                    <a:lnTo>
                      <a:pt x="66" y="45"/>
                    </a:lnTo>
                    <a:lnTo>
                      <a:pt x="67" y="45"/>
                    </a:lnTo>
                    <a:lnTo>
                      <a:pt x="67" y="44"/>
                    </a:lnTo>
                    <a:lnTo>
                      <a:pt x="68" y="44"/>
                    </a:lnTo>
                    <a:lnTo>
                      <a:pt x="69" y="43"/>
                    </a:lnTo>
                    <a:lnTo>
                      <a:pt x="70" y="43"/>
                    </a:lnTo>
                    <a:lnTo>
                      <a:pt x="71" y="42"/>
                    </a:lnTo>
                    <a:lnTo>
                      <a:pt x="72" y="42"/>
                    </a:lnTo>
                    <a:lnTo>
                      <a:pt x="73" y="41"/>
                    </a:lnTo>
                    <a:lnTo>
                      <a:pt x="74" y="41"/>
                    </a:lnTo>
                    <a:lnTo>
                      <a:pt x="75" y="40"/>
                    </a:lnTo>
                    <a:lnTo>
                      <a:pt x="76" y="40"/>
                    </a:lnTo>
                    <a:lnTo>
                      <a:pt x="76" y="39"/>
                    </a:lnTo>
                    <a:lnTo>
                      <a:pt x="77" y="39"/>
                    </a:lnTo>
                    <a:lnTo>
                      <a:pt x="78" y="39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7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4" y="36"/>
                    </a:lnTo>
                    <a:lnTo>
                      <a:pt x="85" y="35"/>
                    </a:lnTo>
                    <a:lnTo>
                      <a:pt x="86" y="35"/>
                    </a:lnTo>
                    <a:lnTo>
                      <a:pt x="87" y="34"/>
                    </a:lnTo>
                    <a:lnTo>
                      <a:pt x="88" y="34"/>
                    </a:lnTo>
                    <a:lnTo>
                      <a:pt x="89" y="33"/>
                    </a:lnTo>
                    <a:lnTo>
                      <a:pt x="90" y="33"/>
                    </a:lnTo>
                    <a:lnTo>
                      <a:pt x="91" y="32"/>
                    </a:lnTo>
                    <a:lnTo>
                      <a:pt x="92" y="32"/>
                    </a:lnTo>
                    <a:lnTo>
                      <a:pt x="93" y="32"/>
                    </a:lnTo>
                    <a:lnTo>
                      <a:pt x="94" y="31"/>
                    </a:lnTo>
                    <a:lnTo>
                      <a:pt x="95" y="31"/>
                    </a:lnTo>
                    <a:lnTo>
                      <a:pt x="96" y="30"/>
                    </a:lnTo>
                    <a:lnTo>
                      <a:pt x="98" y="30"/>
                    </a:lnTo>
                    <a:lnTo>
                      <a:pt x="99" y="29"/>
                    </a:lnTo>
                    <a:lnTo>
                      <a:pt x="100" y="29"/>
                    </a:lnTo>
                    <a:lnTo>
                      <a:pt x="101" y="28"/>
                    </a:lnTo>
                    <a:lnTo>
                      <a:pt x="102" y="28"/>
                    </a:lnTo>
                    <a:lnTo>
                      <a:pt x="103" y="27"/>
                    </a:lnTo>
                    <a:lnTo>
                      <a:pt x="105" y="27"/>
                    </a:lnTo>
                    <a:lnTo>
                      <a:pt x="106" y="26"/>
                    </a:lnTo>
                    <a:lnTo>
                      <a:pt x="107" y="26"/>
                    </a:lnTo>
                    <a:lnTo>
                      <a:pt x="108" y="25"/>
                    </a:lnTo>
                    <a:lnTo>
                      <a:pt x="110" y="25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4" y="23"/>
                    </a:lnTo>
                    <a:lnTo>
                      <a:pt x="115" y="23"/>
                    </a:lnTo>
                    <a:lnTo>
                      <a:pt x="116" y="23"/>
                    </a:lnTo>
                    <a:lnTo>
                      <a:pt x="118" y="22"/>
                    </a:lnTo>
                    <a:lnTo>
                      <a:pt x="119" y="22"/>
                    </a:lnTo>
                    <a:lnTo>
                      <a:pt x="121" y="21"/>
                    </a:lnTo>
                    <a:lnTo>
                      <a:pt x="122" y="21"/>
                    </a:lnTo>
                    <a:lnTo>
                      <a:pt x="123" y="20"/>
                    </a:lnTo>
                    <a:lnTo>
                      <a:pt x="125" y="20"/>
                    </a:lnTo>
                    <a:lnTo>
                      <a:pt x="126" y="19"/>
                    </a:lnTo>
                    <a:lnTo>
                      <a:pt x="128" y="19"/>
                    </a:lnTo>
                    <a:lnTo>
                      <a:pt x="130" y="18"/>
                    </a:lnTo>
                    <a:lnTo>
                      <a:pt x="131" y="18"/>
                    </a:lnTo>
                    <a:lnTo>
                      <a:pt x="133" y="17"/>
                    </a:lnTo>
                    <a:lnTo>
                      <a:pt x="134" y="17"/>
                    </a:lnTo>
                    <a:lnTo>
                      <a:pt x="136" y="16"/>
                    </a:lnTo>
                    <a:lnTo>
                      <a:pt x="138" y="16"/>
                    </a:lnTo>
                    <a:lnTo>
                      <a:pt x="139" y="16"/>
                    </a:lnTo>
                    <a:lnTo>
                      <a:pt x="141" y="15"/>
                    </a:lnTo>
                    <a:lnTo>
                      <a:pt x="143" y="15"/>
                    </a:lnTo>
                    <a:lnTo>
                      <a:pt x="144" y="14"/>
                    </a:lnTo>
                    <a:lnTo>
                      <a:pt x="146" y="14"/>
                    </a:lnTo>
                    <a:lnTo>
                      <a:pt x="148" y="13"/>
                    </a:lnTo>
                    <a:lnTo>
                      <a:pt x="150" y="13"/>
                    </a:lnTo>
                    <a:lnTo>
                      <a:pt x="151" y="12"/>
                    </a:lnTo>
                    <a:lnTo>
                      <a:pt x="153" y="12"/>
                    </a:lnTo>
                    <a:lnTo>
                      <a:pt x="155" y="12"/>
                    </a:lnTo>
                    <a:lnTo>
                      <a:pt x="157" y="11"/>
                    </a:lnTo>
                    <a:lnTo>
                      <a:pt x="159" y="11"/>
                    </a:lnTo>
                    <a:lnTo>
                      <a:pt x="161" y="10"/>
                    </a:lnTo>
                    <a:lnTo>
                      <a:pt x="163" y="10"/>
                    </a:lnTo>
                    <a:lnTo>
                      <a:pt x="165" y="9"/>
                    </a:lnTo>
                    <a:lnTo>
                      <a:pt x="167" y="9"/>
                    </a:lnTo>
                    <a:lnTo>
                      <a:pt x="169" y="9"/>
                    </a:lnTo>
                    <a:lnTo>
                      <a:pt x="171" y="8"/>
                    </a:lnTo>
                    <a:lnTo>
                      <a:pt x="173" y="8"/>
                    </a:lnTo>
                    <a:lnTo>
                      <a:pt x="175" y="8"/>
                    </a:lnTo>
                    <a:lnTo>
                      <a:pt x="177" y="7"/>
                    </a:lnTo>
                    <a:lnTo>
                      <a:pt x="180" y="7"/>
                    </a:lnTo>
                    <a:lnTo>
                      <a:pt x="182" y="6"/>
                    </a:lnTo>
                    <a:lnTo>
                      <a:pt x="184" y="6"/>
                    </a:lnTo>
                    <a:lnTo>
                      <a:pt x="186" y="6"/>
                    </a:lnTo>
                    <a:lnTo>
                      <a:pt x="189" y="5"/>
                    </a:lnTo>
                    <a:lnTo>
                      <a:pt x="191" y="5"/>
                    </a:lnTo>
                    <a:lnTo>
                      <a:pt x="193" y="5"/>
                    </a:lnTo>
                    <a:lnTo>
                      <a:pt x="196" y="4"/>
                    </a:lnTo>
                    <a:lnTo>
                      <a:pt x="198" y="4"/>
                    </a:lnTo>
                    <a:lnTo>
                      <a:pt x="200" y="4"/>
                    </a:lnTo>
                    <a:lnTo>
                      <a:pt x="203" y="4"/>
                    </a:lnTo>
                    <a:lnTo>
                      <a:pt x="205" y="3"/>
                    </a:lnTo>
                    <a:lnTo>
                      <a:pt x="208" y="3"/>
                    </a:lnTo>
                    <a:lnTo>
                      <a:pt x="211" y="3"/>
                    </a:lnTo>
                    <a:lnTo>
                      <a:pt x="213" y="2"/>
                    </a:lnTo>
                    <a:lnTo>
                      <a:pt x="216" y="2"/>
                    </a:lnTo>
                    <a:lnTo>
                      <a:pt x="218" y="2"/>
                    </a:lnTo>
                    <a:lnTo>
                      <a:pt x="221" y="2"/>
                    </a:lnTo>
                    <a:lnTo>
                      <a:pt x="224" y="2"/>
                    </a:lnTo>
                    <a:lnTo>
                      <a:pt x="227" y="1"/>
                    </a:lnTo>
                    <a:lnTo>
                      <a:pt x="229" y="1"/>
                    </a:lnTo>
                    <a:lnTo>
                      <a:pt x="232" y="1"/>
                    </a:lnTo>
                    <a:lnTo>
                      <a:pt x="235" y="1"/>
                    </a:lnTo>
                    <a:lnTo>
                      <a:pt x="238" y="1"/>
                    </a:lnTo>
                    <a:lnTo>
                      <a:pt x="241" y="1"/>
                    </a:lnTo>
                    <a:lnTo>
                      <a:pt x="244" y="1"/>
                    </a:lnTo>
                    <a:lnTo>
                      <a:pt x="247" y="1"/>
                    </a:lnTo>
                    <a:lnTo>
                      <a:pt x="250" y="0"/>
                    </a:lnTo>
                    <a:lnTo>
                      <a:pt x="253" y="0"/>
                    </a:lnTo>
                    <a:lnTo>
                      <a:pt x="256" y="0"/>
                    </a:lnTo>
                    <a:lnTo>
                      <a:pt x="259" y="0"/>
                    </a:lnTo>
                    <a:lnTo>
                      <a:pt x="262" y="0"/>
                    </a:lnTo>
                    <a:lnTo>
                      <a:pt x="265" y="0"/>
                    </a:lnTo>
                    <a:lnTo>
                      <a:pt x="268" y="1"/>
                    </a:lnTo>
                    <a:lnTo>
                      <a:pt x="272" y="1"/>
                    </a:lnTo>
                    <a:lnTo>
                      <a:pt x="275" y="1"/>
                    </a:lnTo>
                    <a:lnTo>
                      <a:pt x="278" y="1"/>
                    </a:lnTo>
                    <a:lnTo>
                      <a:pt x="281" y="1"/>
                    </a:lnTo>
                    <a:lnTo>
                      <a:pt x="285" y="1"/>
                    </a:lnTo>
                    <a:lnTo>
                      <a:pt x="288" y="1"/>
                    </a:lnTo>
                    <a:lnTo>
                      <a:pt x="292" y="2"/>
                    </a:lnTo>
                    <a:lnTo>
                      <a:pt x="295" y="2"/>
                    </a:lnTo>
                    <a:lnTo>
                      <a:pt x="299" y="2"/>
                    </a:lnTo>
                    <a:lnTo>
                      <a:pt x="302" y="2"/>
                    </a:lnTo>
                    <a:lnTo>
                      <a:pt x="306" y="3"/>
                    </a:lnTo>
                    <a:lnTo>
                      <a:pt x="309" y="3"/>
                    </a:lnTo>
                    <a:lnTo>
                      <a:pt x="313" y="3"/>
                    </a:lnTo>
                    <a:lnTo>
                      <a:pt x="316" y="4"/>
                    </a:lnTo>
                    <a:lnTo>
                      <a:pt x="320" y="4"/>
                    </a:lnTo>
                    <a:lnTo>
                      <a:pt x="324" y="5"/>
                    </a:lnTo>
                    <a:lnTo>
                      <a:pt x="327" y="5"/>
                    </a:lnTo>
                    <a:lnTo>
                      <a:pt x="331" y="6"/>
                    </a:lnTo>
                    <a:lnTo>
                      <a:pt x="335" y="6"/>
                    </a:lnTo>
                    <a:lnTo>
                      <a:pt x="338" y="7"/>
                    </a:lnTo>
                    <a:lnTo>
                      <a:pt x="342" y="8"/>
                    </a:lnTo>
                    <a:lnTo>
                      <a:pt x="346" y="8"/>
                    </a:lnTo>
                    <a:lnTo>
                      <a:pt x="350" y="9"/>
                    </a:lnTo>
                    <a:lnTo>
                      <a:pt x="353" y="10"/>
                    </a:lnTo>
                    <a:lnTo>
                      <a:pt x="357" y="11"/>
                    </a:lnTo>
                    <a:lnTo>
                      <a:pt x="361" y="12"/>
                    </a:lnTo>
                    <a:lnTo>
                      <a:pt x="365" y="13"/>
                    </a:lnTo>
                    <a:lnTo>
                      <a:pt x="369" y="13"/>
                    </a:lnTo>
                    <a:lnTo>
                      <a:pt x="373" y="14"/>
                    </a:lnTo>
                    <a:lnTo>
                      <a:pt x="376" y="15"/>
                    </a:lnTo>
                    <a:lnTo>
                      <a:pt x="380" y="16"/>
                    </a:lnTo>
                    <a:lnTo>
                      <a:pt x="384" y="18"/>
                    </a:lnTo>
                    <a:lnTo>
                      <a:pt x="388" y="19"/>
                    </a:lnTo>
                    <a:lnTo>
                      <a:pt x="392" y="20"/>
                    </a:lnTo>
                    <a:lnTo>
                      <a:pt x="396" y="21"/>
                    </a:lnTo>
                    <a:lnTo>
                      <a:pt x="399" y="22"/>
                    </a:lnTo>
                    <a:lnTo>
                      <a:pt x="403" y="24"/>
                    </a:lnTo>
                    <a:lnTo>
                      <a:pt x="407" y="25"/>
                    </a:lnTo>
                    <a:lnTo>
                      <a:pt x="411" y="27"/>
                    </a:lnTo>
                    <a:lnTo>
                      <a:pt x="415" y="28"/>
                    </a:lnTo>
                    <a:lnTo>
                      <a:pt x="418" y="30"/>
                    </a:lnTo>
                    <a:lnTo>
                      <a:pt x="422" y="31"/>
                    </a:lnTo>
                    <a:lnTo>
                      <a:pt x="426" y="33"/>
                    </a:lnTo>
                    <a:lnTo>
                      <a:pt x="429" y="34"/>
                    </a:lnTo>
                    <a:lnTo>
                      <a:pt x="433" y="36"/>
                    </a:lnTo>
                    <a:lnTo>
                      <a:pt x="437" y="38"/>
                    </a:lnTo>
                    <a:lnTo>
                      <a:pt x="440" y="40"/>
                    </a:lnTo>
                    <a:lnTo>
                      <a:pt x="444" y="42"/>
                    </a:lnTo>
                    <a:lnTo>
                      <a:pt x="447" y="43"/>
                    </a:lnTo>
                    <a:lnTo>
                      <a:pt x="450" y="45"/>
                    </a:lnTo>
                    <a:lnTo>
                      <a:pt x="454" y="47"/>
                    </a:lnTo>
                    <a:lnTo>
                      <a:pt x="457" y="49"/>
                    </a:lnTo>
                    <a:lnTo>
                      <a:pt x="460" y="52"/>
                    </a:lnTo>
                    <a:lnTo>
                      <a:pt x="464" y="54"/>
                    </a:lnTo>
                    <a:lnTo>
                      <a:pt x="467" y="56"/>
                    </a:lnTo>
                    <a:lnTo>
                      <a:pt x="470" y="58"/>
                    </a:lnTo>
                    <a:lnTo>
                      <a:pt x="473" y="60"/>
                    </a:lnTo>
                    <a:lnTo>
                      <a:pt x="476" y="63"/>
                    </a:lnTo>
                    <a:lnTo>
                      <a:pt x="478" y="65"/>
                    </a:lnTo>
                    <a:lnTo>
                      <a:pt x="481" y="68"/>
                    </a:lnTo>
                    <a:lnTo>
                      <a:pt x="484" y="70"/>
                    </a:lnTo>
                    <a:lnTo>
                      <a:pt x="486" y="73"/>
                    </a:lnTo>
                    <a:lnTo>
                      <a:pt x="489" y="75"/>
                    </a:lnTo>
                    <a:lnTo>
                      <a:pt x="491" y="78"/>
                    </a:lnTo>
                    <a:lnTo>
                      <a:pt x="494" y="80"/>
                    </a:lnTo>
                    <a:lnTo>
                      <a:pt x="496" y="83"/>
                    </a:lnTo>
                    <a:lnTo>
                      <a:pt x="498" y="86"/>
                    </a:lnTo>
                    <a:lnTo>
                      <a:pt x="500" y="88"/>
                    </a:lnTo>
                    <a:lnTo>
                      <a:pt x="502" y="91"/>
                    </a:lnTo>
                    <a:lnTo>
                      <a:pt x="504" y="94"/>
                    </a:lnTo>
                    <a:lnTo>
                      <a:pt x="505" y="97"/>
                    </a:lnTo>
                    <a:lnTo>
                      <a:pt x="507" y="100"/>
                    </a:lnTo>
                    <a:lnTo>
                      <a:pt x="508" y="102"/>
                    </a:lnTo>
                    <a:lnTo>
                      <a:pt x="510" y="105"/>
                    </a:lnTo>
                    <a:lnTo>
                      <a:pt x="511" y="108"/>
                    </a:lnTo>
                    <a:lnTo>
                      <a:pt x="512" y="111"/>
                    </a:lnTo>
                    <a:lnTo>
                      <a:pt x="513" y="114"/>
                    </a:lnTo>
                    <a:lnTo>
                      <a:pt x="514" y="117"/>
                    </a:lnTo>
                    <a:lnTo>
                      <a:pt x="514" y="120"/>
                    </a:lnTo>
                    <a:lnTo>
                      <a:pt x="515" y="123"/>
                    </a:lnTo>
                    <a:lnTo>
                      <a:pt x="515" y="126"/>
                    </a:lnTo>
                    <a:lnTo>
                      <a:pt x="516" y="129"/>
                    </a:lnTo>
                    <a:lnTo>
                      <a:pt x="516" y="132"/>
                    </a:lnTo>
                    <a:lnTo>
                      <a:pt x="516" y="135"/>
                    </a:lnTo>
                  </a:path>
                </a:pathLst>
              </a:cu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5882" name="Line 43"/>
              <p:cNvSpPr/>
              <p:nvPr/>
            </p:nvSpPr>
            <p:spPr>
              <a:xfrm flipH="1">
                <a:off x="1942" y="1432"/>
                <a:ext cx="766" cy="280"/>
              </a:xfrm>
              <a:prstGeom prst="line">
                <a:avLst/>
              </a:prstGeom>
              <a:ln w="28575" cap="flat" cmpd="sng">
                <a:solidFill>
                  <a:srgbClr val="C1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5883" name="Line 44"/>
              <p:cNvSpPr/>
              <p:nvPr/>
            </p:nvSpPr>
            <p:spPr>
              <a:xfrm>
                <a:off x="2702" y="1432"/>
                <a:ext cx="169" cy="280"/>
              </a:xfrm>
              <a:prstGeom prst="line">
                <a:avLst/>
              </a:prstGeom>
              <a:ln w="28575" cap="flat" cmpd="sng">
                <a:solidFill>
                  <a:srgbClr val="C1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35884" name="Rectangle 45"/>
              <p:cNvSpPr/>
              <p:nvPr/>
            </p:nvSpPr>
            <p:spPr>
              <a:xfrm>
                <a:off x="2281" y="1053"/>
                <a:ext cx="99" cy="28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t">
                <a:spAutoFit/>
              </a:bodyPr>
              <a:p>
                <a:r>
                  <a:rPr lang="en-US" altLang="zh-CN" sz="2400" b="1" i="1">
                    <a:solidFill>
                      <a:srgbClr val="05050B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y</a:t>
                </a:r>
                <a:endParaRPr lang="en-US" altLang="zh-CN" sz="2400" b="1" i="1">
                  <a:solidFill>
                    <a:srgbClr val="05050B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5" name="Rectangle 46"/>
              <p:cNvSpPr/>
              <p:nvPr/>
            </p:nvSpPr>
            <p:spPr>
              <a:xfrm>
                <a:off x="2281" y="1671"/>
                <a:ext cx="130" cy="33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t">
                <a:spAutoFit/>
              </a:bodyPr>
              <a:p>
                <a:r>
                  <a:rPr lang="en-US" altLang="zh-CN" sz="28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</a:t>
                </a:r>
                <a:endParaRPr lang="en-US" altLang="zh-CN" sz="28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6" name="Rectangle 47"/>
              <p:cNvSpPr/>
              <p:nvPr/>
            </p:nvSpPr>
            <p:spPr>
              <a:xfrm>
                <a:off x="1882" y="1696"/>
                <a:ext cx="124" cy="23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t">
                <a:spAutoFit/>
              </a:bodyPr>
              <a:p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F</a:t>
                </a:r>
                <a:endParaRPr lang="en-US" altLang="zh-CN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7" name="Rectangle 48"/>
              <p:cNvSpPr/>
              <p:nvPr/>
            </p:nvSpPr>
            <p:spPr>
              <a:xfrm>
                <a:off x="2779" y="1703"/>
                <a:ext cx="124" cy="23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t">
                <a:spAutoFit/>
              </a:bodyPr>
              <a:p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F</a:t>
                </a:r>
                <a:endParaRPr lang="en-US" altLang="zh-CN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8" name="Rectangle 49"/>
              <p:cNvSpPr/>
              <p:nvPr/>
            </p:nvSpPr>
            <p:spPr>
              <a:xfrm>
                <a:off x="2745" y="1280"/>
                <a:ext cx="165" cy="23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t">
                <a:spAutoFit/>
              </a:bodyPr>
              <a:p>
                <a:r>
                  <a:rPr lang="en-US" altLang="zh-CN" sz="20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M</a:t>
                </a:r>
                <a:endParaRPr lang="en-US" altLang="zh-CN" sz="2000" i="1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89" name="Rectangle 50"/>
              <p:cNvSpPr/>
              <p:nvPr/>
            </p:nvSpPr>
            <p:spPr>
              <a:xfrm>
                <a:off x="3119" y="1691"/>
                <a:ext cx="111" cy="28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0" tIns="0" rIns="0" bIns="0" anchor="t">
                <a:spAutoFit/>
              </a:bodyPr>
              <a:p>
                <a:r>
                  <a:rPr lang="en-US" altLang="zh-CN" sz="24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x</a:t>
                </a:r>
                <a:endParaRPr lang="en-US" altLang="zh-CN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890" name="Line 51"/>
              <p:cNvSpPr/>
              <p:nvPr/>
            </p:nvSpPr>
            <p:spPr>
              <a:xfrm>
                <a:off x="1565" y="1716"/>
                <a:ext cx="1678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  <p:sp>
            <p:nvSpPr>
              <p:cNvPr id="35891" name="Line 52"/>
              <p:cNvSpPr/>
              <p:nvPr/>
            </p:nvSpPr>
            <p:spPr>
              <a:xfrm flipV="1">
                <a:off x="2399" y="1117"/>
                <a:ext cx="0" cy="1134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sp>
        </p:grpSp>
      </p:grpSp>
      <p:grpSp>
        <p:nvGrpSpPr>
          <p:cNvPr id="4" name="Group 53"/>
          <p:cNvGrpSpPr/>
          <p:nvPr/>
        </p:nvGrpSpPr>
        <p:grpSpPr>
          <a:xfrm>
            <a:off x="7850505" y="2222183"/>
            <a:ext cx="1368425" cy="1728787"/>
            <a:chOff x="4014" y="482"/>
            <a:chExt cx="1089" cy="1378"/>
          </a:xfrm>
        </p:grpSpPr>
        <p:sp>
          <p:nvSpPr>
            <p:cNvPr id="35893" name="Rectangle 54"/>
            <p:cNvSpPr/>
            <p:nvPr/>
          </p:nvSpPr>
          <p:spPr>
            <a:xfrm>
              <a:off x="4412" y="1553"/>
              <a:ext cx="81" cy="1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0" tIns="0" rIns="0" bIns="0" anchor="t">
              <a:spAutoFit/>
            </a:bodyPr>
            <a:p>
              <a:r>
                <a:rPr lang="en-US" altLang="zh-CN" sz="1600" b="1" i="1">
                  <a:solidFill>
                    <a:srgbClr val="05050B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1</a:t>
              </a:r>
              <a:endParaRPr lang="en-US" altLang="zh-CN" sz="1600" b="1" i="1">
                <a:solidFill>
                  <a:srgbClr val="05050B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35894" name="Group 55"/>
            <p:cNvGrpSpPr/>
            <p:nvPr/>
          </p:nvGrpSpPr>
          <p:grpSpPr>
            <a:xfrm>
              <a:off x="4014" y="482"/>
              <a:ext cx="1089" cy="1378"/>
              <a:chOff x="4014" y="972"/>
              <a:chExt cx="1089" cy="1378"/>
            </a:xfrm>
          </p:grpSpPr>
          <p:sp>
            <p:nvSpPr>
              <p:cNvPr id="35895" name="Freeform 56"/>
              <p:cNvSpPr/>
              <p:nvPr/>
            </p:nvSpPr>
            <p:spPr>
              <a:xfrm>
                <a:off x="4154" y="1172"/>
                <a:ext cx="721" cy="1072"/>
              </a:xfrm>
              <a:custGeom>
                <a:avLst/>
                <a:gdLst/>
                <a:ahLst/>
                <a:cxnLst>
                  <a:cxn ang="0">
                    <a:pos x="1911" y="44500"/>
                  </a:cxn>
                  <a:cxn ang="0">
                    <a:pos x="1754" y="54196"/>
                  </a:cxn>
                  <a:cxn ang="0">
                    <a:pos x="1537" y="61148"/>
                  </a:cxn>
                  <a:cxn ang="0">
                    <a:pos x="1304" y="65090"/>
                  </a:cxn>
                  <a:cxn ang="0">
                    <a:pos x="1086" y="66837"/>
                  </a:cxn>
                  <a:cxn ang="0">
                    <a:pos x="894" y="66837"/>
                  </a:cxn>
                  <a:cxn ang="0">
                    <a:pos x="736" y="65845"/>
                  </a:cxn>
                  <a:cxn ang="0">
                    <a:pos x="605" y="64348"/>
                  </a:cxn>
                  <a:cxn ang="0">
                    <a:pos x="500" y="62644"/>
                  </a:cxn>
                  <a:cxn ang="0">
                    <a:pos x="412" y="60898"/>
                  </a:cxn>
                  <a:cxn ang="0">
                    <a:pos x="344" y="58892"/>
                  </a:cxn>
                  <a:cxn ang="0">
                    <a:pos x="286" y="57146"/>
                  </a:cxn>
                  <a:cxn ang="0">
                    <a:pos x="238" y="55395"/>
                  </a:cxn>
                  <a:cxn ang="0">
                    <a:pos x="200" y="53707"/>
                  </a:cxn>
                  <a:cxn ang="0">
                    <a:pos x="163" y="51940"/>
                  </a:cxn>
                  <a:cxn ang="0">
                    <a:pos x="137" y="50444"/>
                  </a:cxn>
                  <a:cxn ang="0">
                    <a:pos x="115" y="48947"/>
                  </a:cxn>
                  <a:cxn ang="0">
                    <a:pos x="94" y="47684"/>
                  </a:cxn>
                  <a:cxn ang="0">
                    <a:pos x="75" y="46441"/>
                  </a:cxn>
                  <a:cxn ang="0">
                    <a:pos x="60" y="45258"/>
                  </a:cxn>
                  <a:cxn ang="0">
                    <a:pos x="49" y="43996"/>
                  </a:cxn>
                  <a:cxn ang="0">
                    <a:pos x="39" y="42753"/>
                  </a:cxn>
                  <a:cxn ang="0">
                    <a:pos x="29" y="41744"/>
                  </a:cxn>
                  <a:cxn ang="0">
                    <a:pos x="21" y="40748"/>
                  </a:cxn>
                  <a:cxn ang="0">
                    <a:pos x="15" y="39739"/>
                  </a:cxn>
                  <a:cxn ang="0">
                    <a:pos x="11" y="38747"/>
                  </a:cxn>
                  <a:cxn ang="0">
                    <a:pos x="8" y="37738"/>
                  </a:cxn>
                  <a:cxn ang="0">
                    <a:pos x="1" y="36809"/>
                  </a:cxn>
                  <a:cxn ang="0">
                    <a:pos x="1" y="35801"/>
                  </a:cxn>
                  <a:cxn ang="0">
                    <a:pos x="0" y="34808"/>
                  </a:cxn>
                  <a:cxn ang="0">
                    <a:pos x="0" y="33796"/>
                  </a:cxn>
                  <a:cxn ang="0">
                    <a:pos x="0" y="32787"/>
                  </a:cxn>
                  <a:cxn ang="0">
                    <a:pos x="0" y="31795"/>
                  </a:cxn>
                  <a:cxn ang="0">
                    <a:pos x="1" y="31040"/>
                  </a:cxn>
                  <a:cxn ang="0">
                    <a:pos x="8" y="30048"/>
                  </a:cxn>
                  <a:cxn ang="0">
                    <a:pos x="8" y="29099"/>
                  </a:cxn>
                  <a:cxn ang="0">
                    <a:pos x="15" y="28106"/>
                  </a:cxn>
                  <a:cxn ang="0">
                    <a:pos x="20" y="27098"/>
                  </a:cxn>
                  <a:cxn ang="0">
                    <a:pos x="28" y="25851"/>
                  </a:cxn>
                  <a:cxn ang="0">
                    <a:pos x="35" y="24843"/>
                  </a:cxn>
                  <a:cxn ang="0">
                    <a:pos x="41" y="23850"/>
                  </a:cxn>
                  <a:cxn ang="0">
                    <a:pos x="54" y="22591"/>
                  </a:cxn>
                  <a:cxn ang="0">
                    <a:pos x="68" y="21345"/>
                  </a:cxn>
                  <a:cxn ang="0">
                    <a:pos x="84" y="20146"/>
                  </a:cxn>
                  <a:cxn ang="0">
                    <a:pos x="103" y="18899"/>
                  </a:cxn>
                  <a:cxn ang="0">
                    <a:pos x="123" y="17402"/>
                  </a:cxn>
                  <a:cxn ang="0">
                    <a:pos x="147" y="15889"/>
                  </a:cxn>
                  <a:cxn ang="0">
                    <a:pos x="180" y="14393"/>
                  </a:cxn>
                  <a:cxn ang="0">
                    <a:pos x="212" y="12642"/>
                  </a:cxn>
                  <a:cxn ang="0">
                    <a:pos x="256" y="10954"/>
                  </a:cxn>
                  <a:cxn ang="0">
                    <a:pos x="309" y="9207"/>
                  </a:cxn>
                  <a:cxn ang="0">
                    <a:pos x="373" y="7440"/>
                  </a:cxn>
                  <a:cxn ang="0">
                    <a:pos x="451" y="5439"/>
                  </a:cxn>
                  <a:cxn ang="0">
                    <a:pos x="545" y="3752"/>
                  </a:cxn>
                  <a:cxn ang="0">
                    <a:pos x="660" y="2001"/>
                  </a:cxn>
                  <a:cxn ang="0">
                    <a:pos x="805" y="758"/>
                  </a:cxn>
                  <a:cxn ang="0">
                    <a:pos x="977" y="0"/>
                  </a:cxn>
                  <a:cxn ang="0">
                    <a:pos x="1179" y="758"/>
                  </a:cxn>
                  <a:cxn ang="0">
                    <a:pos x="1407" y="3248"/>
                  </a:cxn>
                  <a:cxn ang="0">
                    <a:pos x="1635" y="8449"/>
                  </a:cxn>
                  <a:cxn ang="0">
                    <a:pos x="1833" y="16898"/>
                  </a:cxn>
                  <a:cxn ang="0">
                    <a:pos x="1951" y="27602"/>
                  </a:cxn>
                </a:cxnLst>
                <a:pathLst>
                  <a:path w="516" h="270">
                    <a:moveTo>
                      <a:pt x="516" y="135"/>
                    </a:moveTo>
                    <a:lnTo>
                      <a:pt x="516" y="138"/>
                    </a:lnTo>
                    <a:lnTo>
                      <a:pt x="516" y="141"/>
                    </a:lnTo>
                    <a:lnTo>
                      <a:pt x="515" y="144"/>
                    </a:lnTo>
                    <a:lnTo>
                      <a:pt x="515" y="147"/>
                    </a:lnTo>
                    <a:lnTo>
                      <a:pt x="514" y="150"/>
                    </a:lnTo>
                    <a:lnTo>
                      <a:pt x="514" y="153"/>
                    </a:lnTo>
                    <a:lnTo>
                      <a:pt x="513" y="156"/>
                    </a:lnTo>
                    <a:lnTo>
                      <a:pt x="512" y="159"/>
                    </a:lnTo>
                    <a:lnTo>
                      <a:pt x="511" y="162"/>
                    </a:lnTo>
                    <a:lnTo>
                      <a:pt x="510" y="165"/>
                    </a:lnTo>
                    <a:lnTo>
                      <a:pt x="508" y="168"/>
                    </a:lnTo>
                    <a:lnTo>
                      <a:pt x="507" y="170"/>
                    </a:lnTo>
                    <a:lnTo>
                      <a:pt x="505" y="173"/>
                    </a:lnTo>
                    <a:lnTo>
                      <a:pt x="504" y="176"/>
                    </a:lnTo>
                    <a:lnTo>
                      <a:pt x="502" y="179"/>
                    </a:lnTo>
                    <a:lnTo>
                      <a:pt x="500" y="182"/>
                    </a:lnTo>
                    <a:lnTo>
                      <a:pt x="498" y="184"/>
                    </a:lnTo>
                    <a:lnTo>
                      <a:pt x="496" y="187"/>
                    </a:lnTo>
                    <a:lnTo>
                      <a:pt x="494" y="190"/>
                    </a:lnTo>
                    <a:lnTo>
                      <a:pt x="491" y="192"/>
                    </a:lnTo>
                    <a:lnTo>
                      <a:pt x="489" y="195"/>
                    </a:lnTo>
                    <a:lnTo>
                      <a:pt x="486" y="197"/>
                    </a:lnTo>
                    <a:lnTo>
                      <a:pt x="484" y="200"/>
                    </a:lnTo>
                    <a:lnTo>
                      <a:pt x="481" y="202"/>
                    </a:lnTo>
                    <a:lnTo>
                      <a:pt x="478" y="205"/>
                    </a:lnTo>
                    <a:lnTo>
                      <a:pt x="476" y="207"/>
                    </a:lnTo>
                    <a:lnTo>
                      <a:pt x="473" y="210"/>
                    </a:lnTo>
                    <a:lnTo>
                      <a:pt x="470" y="212"/>
                    </a:lnTo>
                    <a:lnTo>
                      <a:pt x="467" y="214"/>
                    </a:lnTo>
                    <a:lnTo>
                      <a:pt x="464" y="216"/>
                    </a:lnTo>
                    <a:lnTo>
                      <a:pt x="460" y="218"/>
                    </a:lnTo>
                    <a:lnTo>
                      <a:pt x="457" y="221"/>
                    </a:lnTo>
                    <a:lnTo>
                      <a:pt x="454" y="223"/>
                    </a:lnTo>
                    <a:lnTo>
                      <a:pt x="450" y="225"/>
                    </a:lnTo>
                    <a:lnTo>
                      <a:pt x="447" y="227"/>
                    </a:lnTo>
                    <a:lnTo>
                      <a:pt x="444" y="228"/>
                    </a:lnTo>
                    <a:lnTo>
                      <a:pt x="440" y="230"/>
                    </a:lnTo>
                    <a:lnTo>
                      <a:pt x="437" y="232"/>
                    </a:lnTo>
                    <a:lnTo>
                      <a:pt x="433" y="234"/>
                    </a:lnTo>
                    <a:lnTo>
                      <a:pt x="429" y="236"/>
                    </a:lnTo>
                    <a:lnTo>
                      <a:pt x="426" y="237"/>
                    </a:lnTo>
                    <a:lnTo>
                      <a:pt x="422" y="239"/>
                    </a:lnTo>
                    <a:lnTo>
                      <a:pt x="418" y="240"/>
                    </a:lnTo>
                    <a:lnTo>
                      <a:pt x="415" y="242"/>
                    </a:lnTo>
                    <a:lnTo>
                      <a:pt x="411" y="243"/>
                    </a:lnTo>
                    <a:lnTo>
                      <a:pt x="407" y="245"/>
                    </a:lnTo>
                    <a:lnTo>
                      <a:pt x="403" y="246"/>
                    </a:lnTo>
                    <a:lnTo>
                      <a:pt x="399" y="248"/>
                    </a:lnTo>
                    <a:lnTo>
                      <a:pt x="396" y="249"/>
                    </a:lnTo>
                    <a:lnTo>
                      <a:pt x="392" y="250"/>
                    </a:lnTo>
                    <a:lnTo>
                      <a:pt x="388" y="251"/>
                    </a:lnTo>
                    <a:lnTo>
                      <a:pt x="384" y="252"/>
                    </a:lnTo>
                    <a:lnTo>
                      <a:pt x="380" y="254"/>
                    </a:lnTo>
                    <a:lnTo>
                      <a:pt x="376" y="255"/>
                    </a:lnTo>
                    <a:lnTo>
                      <a:pt x="373" y="256"/>
                    </a:lnTo>
                    <a:lnTo>
                      <a:pt x="369" y="257"/>
                    </a:lnTo>
                    <a:lnTo>
                      <a:pt x="365" y="257"/>
                    </a:lnTo>
                    <a:lnTo>
                      <a:pt x="361" y="258"/>
                    </a:lnTo>
                    <a:lnTo>
                      <a:pt x="357" y="259"/>
                    </a:lnTo>
                    <a:lnTo>
                      <a:pt x="353" y="260"/>
                    </a:lnTo>
                    <a:lnTo>
                      <a:pt x="350" y="261"/>
                    </a:lnTo>
                    <a:lnTo>
                      <a:pt x="346" y="262"/>
                    </a:lnTo>
                    <a:lnTo>
                      <a:pt x="342" y="262"/>
                    </a:lnTo>
                    <a:lnTo>
                      <a:pt x="338" y="263"/>
                    </a:lnTo>
                    <a:lnTo>
                      <a:pt x="335" y="264"/>
                    </a:lnTo>
                    <a:lnTo>
                      <a:pt x="331" y="264"/>
                    </a:lnTo>
                    <a:lnTo>
                      <a:pt x="327" y="265"/>
                    </a:lnTo>
                    <a:lnTo>
                      <a:pt x="324" y="265"/>
                    </a:lnTo>
                    <a:lnTo>
                      <a:pt x="320" y="266"/>
                    </a:lnTo>
                    <a:lnTo>
                      <a:pt x="316" y="266"/>
                    </a:lnTo>
                    <a:lnTo>
                      <a:pt x="313" y="267"/>
                    </a:lnTo>
                    <a:lnTo>
                      <a:pt x="309" y="267"/>
                    </a:lnTo>
                    <a:lnTo>
                      <a:pt x="306" y="267"/>
                    </a:lnTo>
                    <a:lnTo>
                      <a:pt x="302" y="268"/>
                    </a:lnTo>
                    <a:lnTo>
                      <a:pt x="299" y="268"/>
                    </a:lnTo>
                    <a:lnTo>
                      <a:pt x="295" y="268"/>
                    </a:lnTo>
                    <a:lnTo>
                      <a:pt x="292" y="268"/>
                    </a:lnTo>
                    <a:lnTo>
                      <a:pt x="288" y="269"/>
                    </a:lnTo>
                    <a:lnTo>
                      <a:pt x="285" y="269"/>
                    </a:lnTo>
                    <a:lnTo>
                      <a:pt x="281" y="269"/>
                    </a:lnTo>
                    <a:lnTo>
                      <a:pt x="278" y="269"/>
                    </a:lnTo>
                    <a:lnTo>
                      <a:pt x="275" y="269"/>
                    </a:lnTo>
                    <a:lnTo>
                      <a:pt x="272" y="269"/>
                    </a:lnTo>
                    <a:lnTo>
                      <a:pt x="268" y="269"/>
                    </a:lnTo>
                    <a:lnTo>
                      <a:pt x="265" y="270"/>
                    </a:lnTo>
                    <a:lnTo>
                      <a:pt x="262" y="270"/>
                    </a:lnTo>
                    <a:lnTo>
                      <a:pt x="259" y="270"/>
                    </a:lnTo>
                    <a:lnTo>
                      <a:pt x="256" y="270"/>
                    </a:lnTo>
                    <a:lnTo>
                      <a:pt x="253" y="270"/>
                    </a:lnTo>
                    <a:lnTo>
                      <a:pt x="250" y="270"/>
                    </a:lnTo>
                    <a:lnTo>
                      <a:pt x="247" y="269"/>
                    </a:lnTo>
                    <a:lnTo>
                      <a:pt x="244" y="269"/>
                    </a:lnTo>
                    <a:lnTo>
                      <a:pt x="241" y="269"/>
                    </a:lnTo>
                    <a:lnTo>
                      <a:pt x="238" y="269"/>
                    </a:lnTo>
                    <a:lnTo>
                      <a:pt x="235" y="269"/>
                    </a:lnTo>
                    <a:lnTo>
                      <a:pt x="232" y="269"/>
                    </a:lnTo>
                    <a:lnTo>
                      <a:pt x="229" y="269"/>
                    </a:lnTo>
                    <a:lnTo>
                      <a:pt x="227" y="269"/>
                    </a:lnTo>
                    <a:lnTo>
                      <a:pt x="224" y="268"/>
                    </a:lnTo>
                    <a:lnTo>
                      <a:pt x="221" y="268"/>
                    </a:lnTo>
                    <a:lnTo>
                      <a:pt x="218" y="268"/>
                    </a:lnTo>
                    <a:lnTo>
                      <a:pt x="216" y="268"/>
                    </a:lnTo>
                    <a:lnTo>
                      <a:pt x="213" y="268"/>
                    </a:lnTo>
                    <a:lnTo>
                      <a:pt x="211" y="267"/>
                    </a:lnTo>
                    <a:lnTo>
                      <a:pt x="208" y="267"/>
                    </a:lnTo>
                    <a:lnTo>
                      <a:pt x="205" y="267"/>
                    </a:lnTo>
                    <a:lnTo>
                      <a:pt x="203" y="266"/>
                    </a:lnTo>
                    <a:lnTo>
                      <a:pt x="200" y="266"/>
                    </a:lnTo>
                    <a:lnTo>
                      <a:pt x="198" y="266"/>
                    </a:lnTo>
                    <a:lnTo>
                      <a:pt x="196" y="266"/>
                    </a:lnTo>
                    <a:lnTo>
                      <a:pt x="193" y="265"/>
                    </a:lnTo>
                    <a:lnTo>
                      <a:pt x="191" y="265"/>
                    </a:lnTo>
                    <a:lnTo>
                      <a:pt x="189" y="265"/>
                    </a:lnTo>
                    <a:lnTo>
                      <a:pt x="186" y="264"/>
                    </a:lnTo>
                    <a:lnTo>
                      <a:pt x="184" y="264"/>
                    </a:lnTo>
                    <a:lnTo>
                      <a:pt x="182" y="264"/>
                    </a:lnTo>
                    <a:lnTo>
                      <a:pt x="180" y="263"/>
                    </a:lnTo>
                    <a:lnTo>
                      <a:pt x="177" y="263"/>
                    </a:lnTo>
                    <a:lnTo>
                      <a:pt x="175" y="262"/>
                    </a:lnTo>
                    <a:lnTo>
                      <a:pt x="173" y="262"/>
                    </a:lnTo>
                    <a:lnTo>
                      <a:pt x="171" y="262"/>
                    </a:lnTo>
                    <a:lnTo>
                      <a:pt x="169" y="261"/>
                    </a:lnTo>
                    <a:lnTo>
                      <a:pt x="167" y="261"/>
                    </a:lnTo>
                    <a:lnTo>
                      <a:pt x="165" y="261"/>
                    </a:lnTo>
                    <a:lnTo>
                      <a:pt x="163" y="260"/>
                    </a:lnTo>
                    <a:lnTo>
                      <a:pt x="161" y="260"/>
                    </a:lnTo>
                    <a:lnTo>
                      <a:pt x="159" y="259"/>
                    </a:lnTo>
                    <a:lnTo>
                      <a:pt x="157" y="259"/>
                    </a:lnTo>
                    <a:lnTo>
                      <a:pt x="155" y="258"/>
                    </a:lnTo>
                    <a:lnTo>
                      <a:pt x="153" y="258"/>
                    </a:lnTo>
                    <a:lnTo>
                      <a:pt x="151" y="258"/>
                    </a:lnTo>
                    <a:lnTo>
                      <a:pt x="150" y="257"/>
                    </a:lnTo>
                    <a:lnTo>
                      <a:pt x="148" y="257"/>
                    </a:lnTo>
                    <a:lnTo>
                      <a:pt x="146" y="256"/>
                    </a:lnTo>
                    <a:lnTo>
                      <a:pt x="144" y="256"/>
                    </a:lnTo>
                    <a:lnTo>
                      <a:pt x="143" y="255"/>
                    </a:lnTo>
                    <a:lnTo>
                      <a:pt x="141" y="255"/>
                    </a:lnTo>
                    <a:lnTo>
                      <a:pt x="139" y="254"/>
                    </a:lnTo>
                    <a:lnTo>
                      <a:pt x="138" y="254"/>
                    </a:lnTo>
                    <a:lnTo>
                      <a:pt x="136" y="254"/>
                    </a:lnTo>
                    <a:lnTo>
                      <a:pt x="134" y="253"/>
                    </a:lnTo>
                    <a:lnTo>
                      <a:pt x="133" y="253"/>
                    </a:lnTo>
                    <a:lnTo>
                      <a:pt x="131" y="252"/>
                    </a:lnTo>
                    <a:lnTo>
                      <a:pt x="130" y="252"/>
                    </a:lnTo>
                    <a:lnTo>
                      <a:pt x="128" y="251"/>
                    </a:lnTo>
                    <a:lnTo>
                      <a:pt x="126" y="251"/>
                    </a:lnTo>
                    <a:lnTo>
                      <a:pt x="125" y="250"/>
                    </a:lnTo>
                    <a:lnTo>
                      <a:pt x="123" y="250"/>
                    </a:lnTo>
                    <a:lnTo>
                      <a:pt x="122" y="249"/>
                    </a:lnTo>
                    <a:lnTo>
                      <a:pt x="121" y="249"/>
                    </a:lnTo>
                    <a:lnTo>
                      <a:pt x="119" y="248"/>
                    </a:lnTo>
                    <a:lnTo>
                      <a:pt x="118" y="248"/>
                    </a:lnTo>
                    <a:lnTo>
                      <a:pt x="116" y="247"/>
                    </a:lnTo>
                    <a:lnTo>
                      <a:pt x="115" y="247"/>
                    </a:lnTo>
                    <a:lnTo>
                      <a:pt x="114" y="247"/>
                    </a:lnTo>
                    <a:lnTo>
                      <a:pt x="112" y="246"/>
                    </a:lnTo>
                    <a:lnTo>
                      <a:pt x="111" y="246"/>
                    </a:lnTo>
                    <a:lnTo>
                      <a:pt x="110" y="245"/>
                    </a:lnTo>
                    <a:lnTo>
                      <a:pt x="108" y="245"/>
                    </a:lnTo>
                    <a:lnTo>
                      <a:pt x="107" y="244"/>
                    </a:lnTo>
                    <a:lnTo>
                      <a:pt x="106" y="244"/>
                    </a:lnTo>
                    <a:lnTo>
                      <a:pt x="105" y="243"/>
                    </a:lnTo>
                    <a:lnTo>
                      <a:pt x="103" y="243"/>
                    </a:lnTo>
                    <a:lnTo>
                      <a:pt x="102" y="242"/>
                    </a:lnTo>
                    <a:lnTo>
                      <a:pt x="101" y="242"/>
                    </a:lnTo>
                    <a:lnTo>
                      <a:pt x="100" y="241"/>
                    </a:lnTo>
                    <a:lnTo>
                      <a:pt x="99" y="241"/>
                    </a:lnTo>
                    <a:lnTo>
                      <a:pt x="98" y="240"/>
                    </a:lnTo>
                    <a:lnTo>
                      <a:pt x="96" y="240"/>
                    </a:lnTo>
                    <a:lnTo>
                      <a:pt x="95" y="239"/>
                    </a:lnTo>
                    <a:lnTo>
                      <a:pt x="94" y="239"/>
                    </a:lnTo>
                    <a:lnTo>
                      <a:pt x="93" y="238"/>
                    </a:lnTo>
                    <a:lnTo>
                      <a:pt x="92" y="238"/>
                    </a:lnTo>
                    <a:lnTo>
                      <a:pt x="91" y="238"/>
                    </a:lnTo>
                    <a:lnTo>
                      <a:pt x="90" y="237"/>
                    </a:lnTo>
                    <a:lnTo>
                      <a:pt x="89" y="237"/>
                    </a:lnTo>
                    <a:lnTo>
                      <a:pt x="88" y="236"/>
                    </a:lnTo>
                    <a:lnTo>
                      <a:pt x="87" y="236"/>
                    </a:lnTo>
                    <a:lnTo>
                      <a:pt x="86" y="235"/>
                    </a:lnTo>
                    <a:lnTo>
                      <a:pt x="85" y="235"/>
                    </a:lnTo>
                    <a:lnTo>
                      <a:pt x="84" y="234"/>
                    </a:lnTo>
                    <a:lnTo>
                      <a:pt x="83" y="234"/>
                    </a:lnTo>
                    <a:lnTo>
                      <a:pt x="82" y="233"/>
                    </a:lnTo>
                    <a:lnTo>
                      <a:pt x="81" y="233"/>
                    </a:lnTo>
                    <a:lnTo>
                      <a:pt x="80" y="232"/>
                    </a:lnTo>
                    <a:lnTo>
                      <a:pt x="79" y="232"/>
                    </a:lnTo>
                    <a:lnTo>
                      <a:pt x="78" y="231"/>
                    </a:lnTo>
                    <a:lnTo>
                      <a:pt x="77" y="231"/>
                    </a:lnTo>
                    <a:lnTo>
                      <a:pt x="76" y="231"/>
                    </a:lnTo>
                    <a:lnTo>
                      <a:pt x="76" y="230"/>
                    </a:lnTo>
                    <a:lnTo>
                      <a:pt x="75" y="230"/>
                    </a:lnTo>
                    <a:lnTo>
                      <a:pt x="74" y="229"/>
                    </a:lnTo>
                    <a:lnTo>
                      <a:pt x="73" y="229"/>
                    </a:lnTo>
                    <a:lnTo>
                      <a:pt x="72" y="228"/>
                    </a:lnTo>
                    <a:lnTo>
                      <a:pt x="71" y="228"/>
                    </a:lnTo>
                    <a:lnTo>
                      <a:pt x="70" y="227"/>
                    </a:lnTo>
                    <a:lnTo>
                      <a:pt x="69" y="227"/>
                    </a:lnTo>
                    <a:lnTo>
                      <a:pt x="68" y="226"/>
                    </a:lnTo>
                    <a:lnTo>
                      <a:pt x="67" y="226"/>
                    </a:lnTo>
                    <a:lnTo>
                      <a:pt x="67" y="225"/>
                    </a:lnTo>
                    <a:lnTo>
                      <a:pt x="66" y="225"/>
                    </a:lnTo>
                    <a:lnTo>
                      <a:pt x="65" y="224"/>
                    </a:lnTo>
                    <a:lnTo>
                      <a:pt x="64" y="224"/>
                    </a:lnTo>
                    <a:lnTo>
                      <a:pt x="64" y="223"/>
                    </a:lnTo>
                    <a:lnTo>
                      <a:pt x="63" y="223"/>
                    </a:lnTo>
                    <a:lnTo>
                      <a:pt x="62" y="223"/>
                    </a:lnTo>
                    <a:lnTo>
                      <a:pt x="61" y="222"/>
                    </a:lnTo>
                    <a:lnTo>
                      <a:pt x="60" y="221"/>
                    </a:lnTo>
                    <a:lnTo>
                      <a:pt x="59" y="221"/>
                    </a:lnTo>
                    <a:lnTo>
                      <a:pt x="59" y="220"/>
                    </a:lnTo>
                    <a:lnTo>
                      <a:pt x="58" y="220"/>
                    </a:lnTo>
                    <a:lnTo>
                      <a:pt x="57" y="220"/>
                    </a:lnTo>
                    <a:lnTo>
                      <a:pt x="57" y="219"/>
                    </a:lnTo>
                    <a:lnTo>
                      <a:pt x="56" y="219"/>
                    </a:lnTo>
                    <a:lnTo>
                      <a:pt x="55" y="218"/>
                    </a:lnTo>
                    <a:lnTo>
                      <a:pt x="54" y="217"/>
                    </a:lnTo>
                    <a:lnTo>
                      <a:pt x="53" y="217"/>
                    </a:lnTo>
                    <a:lnTo>
                      <a:pt x="52" y="216"/>
                    </a:lnTo>
                    <a:lnTo>
                      <a:pt x="51" y="215"/>
                    </a:lnTo>
                    <a:lnTo>
                      <a:pt x="50" y="215"/>
                    </a:lnTo>
                    <a:lnTo>
                      <a:pt x="49" y="214"/>
                    </a:lnTo>
                    <a:lnTo>
                      <a:pt x="48" y="213"/>
                    </a:lnTo>
                    <a:lnTo>
                      <a:pt x="47" y="213"/>
                    </a:lnTo>
                    <a:lnTo>
                      <a:pt x="47" y="212"/>
                    </a:lnTo>
                    <a:lnTo>
                      <a:pt x="46" y="212"/>
                    </a:lnTo>
                    <a:lnTo>
                      <a:pt x="46" y="211"/>
                    </a:lnTo>
                    <a:lnTo>
                      <a:pt x="45" y="211"/>
                    </a:lnTo>
                    <a:lnTo>
                      <a:pt x="44" y="210"/>
                    </a:lnTo>
                    <a:lnTo>
                      <a:pt x="43" y="209"/>
                    </a:lnTo>
                    <a:lnTo>
                      <a:pt x="42" y="209"/>
                    </a:lnTo>
                    <a:lnTo>
                      <a:pt x="42" y="208"/>
                    </a:lnTo>
                    <a:lnTo>
                      <a:pt x="41" y="208"/>
                    </a:lnTo>
                    <a:lnTo>
                      <a:pt x="41" y="207"/>
                    </a:lnTo>
                    <a:lnTo>
                      <a:pt x="40" y="207"/>
                    </a:lnTo>
                    <a:lnTo>
                      <a:pt x="39" y="206"/>
                    </a:lnTo>
                    <a:lnTo>
                      <a:pt x="38" y="206"/>
                    </a:lnTo>
                    <a:lnTo>
                      <a:pt x="38" y="205"/>
                    </a:lnTo>
                    <a:lnTo>
                      <a:pt x="37" y="205"/>
                    </a:lnTo>
                    <a:lnTo>
                      <a:pt x="37" y="204"/>
                    </a:lnTo>
                    <a:lnTo>
                      <a:pt x="36" y="204"/>
                    </a:lnTo>
                    <a:lnTo>
                      <a:pt x="36" y="203"/>
                    </a:lnTo>
                    <a:lnTo>
                      <a:pt x="35" y="203"/>
                    </a:lnTo>
                    <a:lnTo>
                      <a:pt x="35" y="202"/>
                    </a:lnTo>
                    <a:lnTo>
                      <a:pt x="34" y="202"/>
                    </a:lnTo>
                    <a:lnTo>
                      <a:pt x="34" y="201"/>
                    </a:lnTo>
                    <a:lnTo>
                      <a:pt x="33" y="201"/>
                    </a:lnTo>
                    <a:lnTo>
                      <a:pt x="33" y="200"/>
                    </a:lnTo>
                    <a:lnTo>
                      <a:pt x="32" y="200"/>
                    </a:lnTo>
                    <a:lnTo>
                      <a:pt x="31" y="199"/>
                    </a:lnTo>
                    <a:lnTo>
                      <a:pt x="30" y="198"/>
                    </a:lnTo>
                    <a:lnTo>
                      <a:pt x="30" y="197"/>
                    </a:lnTo>
                    <a:lnTo>
                      <a:pt x="29" y="197"/>
                    </a:lnTo>
                    <a:lnTo>
                      <a:pt x="29" y="196"/>
                    </a:lnTo>
                    <a:lnTo>
                      <a:pt x="28" y="196"/>
                    </a:lnTo>
                    <a:lnTo>
                      <a:pt x="28" y="195"/>
                    </a:lnTo>
                    <a:lnTo>
                      <a:pt x="27" y="195"/>
                    </a:lnTo>
                    <a:lnTo>
                      <a:pt x="27" y="194"/>
                    </a:lnTo>
                    <a:lnTo>
                      <a:pt x="26" y="194"/>
                    </a:lnTo>
                    <a:lnTo>
                      <a:pt x="26" y="193"/>
                    </a:lnTo>
                    <a:lnTo>
                      <a:pt x="25" y="193"/>
                    </a:lnTo>
                    <a:lnTo>
                      <a:pt x="25" y="192"/>
                    </a:lnTo>
                    <a:lnTo>
                      <a:pt x="24" y="192"/>
                    </a:lnTo>
                    <a:lnTo>
                      <a:pt x="24" y="191"/>
                    </a:lnTo>
                    <a:lnTo>
                      <a:pt x="23" y="191"/>
                    </a:lnTo>
                    <a:lnTo>
                      <a:pt x="23" y="190"/>
                    </a:lnTo>
                    <a:lnTo>
                      <a:pt x="22" y="190"/>
                    </a:lnTo>
                    <a:lnTo>
                      <a:pt x="22" y="189"/>
                    </a:lnTo>
                    <a:lnTo>
                      <a:pt x="21" y="188"/>
                    </a:lnTo>
                    <a:lnTo>
                      <a:pt x="20" y="187"/>
                    </a:lnTo>
                    <a:lnTo>
                      <a:pt x="20" y="186"/>
                    </a:lnTo>
                    <a:lnTo>
                      <a:pt x="19" y="186"/>
                    </a:lnTo>
                    <a:lnTo>
                      <a:pt x="19" y="185"/>
                    </a:lnTo>
                    <a:lnTo>
                      <a:pt x="18" y="185"/>
                    </a:lnTo>
                    <a:lnTo>
                      <a:pt x="18" y="184"/>
                    </a:lnTo>
                    <a:lnTo>
                      <a:pt x="17" y="183"/>
                    </a:lnTo>
                    <a:lnTo>
                      <a:pt x="17" y="182"/>
                    </a:lnTo>
                    <a:lnTo>
                      <a:pt x="16" y="182"/>
                    </a:lnTo>
                    <a:lnTo>
                      <a:pt x="16" y="181"/>
                    </a:lnTo>
                    <a:lnTo>
                      <a:pt x="15" y="181"/>
                    </a:lnTo>
                    <a:lnTo>
                      <a:pt x="15" y="180"/>
                    </a:lnTo>
                    <a:lnTo>
                      <a:pt x="15" y="179"/>
                    </a:lnTo>
                    <a:lnTo>
                      <a:pt x="14" y="179"/>
                    </a:lnTo>
                    <a:lnTo>
                      <a:pt x="14" y="178"/>
                    </a:lnTo>
                    <a:lnTo>
                      <a:pt x="13" y="178"/>
                    </a:lnTo>
                    <a:lnTo>
                      <a:pt x="13" y="177"/>
                    </a:lnTo>
                    <a:lnTo>
                      <a:pt x="13" y="176"/>
                    </a:lnTo>
                    <a:lnTo>
                      <a:pt x="12" y="176"/>
                    </a:lnTo>
                    <a:lnTo>
                      <a:pt x="12" y="175"/>
                    </a:lnTo>
                    <a:lnTo>
                      <a:pt x="11" y="174"/>
                    </a:lnTo>
                    <a:lnTo>
                      <a:pt x="11" y="173"/>
                    </a:lnTo>
                    <a:lnTo>
                      <a:pt x="10" y="173"/>
                    </a:lnTo>
                    <a:lnTo>
                      <a:pt x="10" y="172"/>
                    </a:lnTo>
                    <a:lnTo>
                      <a:pt x="10" y="171"/>
                    </a:lnTo>
                    <a:lnTo>
                      <a:pt x="9" y="171"/>
                    </a:lnTo>
                    <a:lnTo>
                      <a:pt x="9" y="170"/>
                    </a:lnTo>
                    <a:lnTo>
                      <a:pt x="9" y="169"/>
                    </a:lnTo>
                    <a:lnTo>
                      <a:pt x="8" y="169"/>
                    </a:lnTo>
                    <a:lnTo>
                      <a:pt x="8" y="168"/>
                    </a:lnTo>
                    <a:lnTo>
                      <a:pt x="8" y="167"/>
                    </a:lnTo>
                    <a:lnTo>
                      <a:pt x="7" y="167"/>
                    </a:lnTo>
                    <a:lnTo>
                      <a:pt x="7" y="166"/>
                    </a:lnTo>
                    <a:lnTo>
                      <a:pt x="7" y="165"/>
                    </a:lnTo>
                    <a:lnTo>
                      <a:pt x="6" y="165"/>
                    </a:lnTo>
                    <a:lnTo>
                      <a:pt x="6" y="164"/>
                    </a:lnTo>
                    <a:lnTo>
                      <a:pt x="6" y="163"/>
                    </a:lnTo>
                    <a:lnTo>
                      <a:pt x="6" y="162"/>
                    </a:lnTo>
                    <a:lnTo>
                      <a:pt x="5" y="162"/>
                    </a:lnTo>
                    <a:lnTo>
                      <a:pt x="5" y="161"/>
                    </a:lnTo>
                    <a:lnTo>
                      <a:pt x="5" y="160"/>
                    </a:lnTo>
                    <a:lnTo>
                      <a:pt x="4" y="160"/>
                    </a:lnTo>
                    <a:lnTo>
                      <a:pt x="4" y="159"/>
                    </a:lnTo>
                    <a:lnTo>
                      <a:pt x="4" y="158"/>
                    </a:lnTo>
                    <a:lnTo>
                      <a:pt x="4" y="157"/>
                    </a:lnTo>
                    <a:lnTo>
                      <a:pt x="3" y="157"/>
                    </a:lnTo>
                    <a:lnTo>
                      <a:pt x="3" y="156"/>
                    </a:lnTo>
                    <a:lnTo>
                      <a:pt x="3" y="155"/>
                    </a:lnTo>
                    <a:lnTo>
                      <a:pt x="3" y="154"/>
                    </a:lnTo>
                    <a:lnTo>
                      <a:pt x="2" y="153"/>
                    </a:lnTo>
                    <a:lnTo>
                      <a:pt x="2" y="152"/>
                    </a:lnTo>
                    <a:lnTo>
                      <a:pt x="2" y="151"/>
                    </a:lnTo>
                    <a:lnTo>
                      <a:pt x="2" y="150"/>
                    </a:lnTo>
                    <a:lnTo>
                      <a:pt x="2" y="149"/>
                    </a:lnTo>
                    <a:lnTo>
                      <a:pt x="1" y="149"/>
                    </a:lnTo>
                    <a:lnTo>
                      <a:pt x="1" y="148"/>
                    </a:lnTo>
                    <a:lnTo>
                      <a:pt x="1" y="147"/>
                    </a:lnTo>
                    <a:lnTo>
                      <a:pt x="1" y="146"/>
                    </a:lnTo>
                    <a:lnTo>
                      <a:pt x="1" y="145"/>
                    </a:lnTo>
                    <a:lnTo>
                      <a:pt x="1" y="144"/>
                    </a:lnTo>
                    <a:lnTo>
                      <a:pt x="1" y="143"/>
                    </a:lnTo>
                    <a:lnTo>
                      <a:pt x="0" y="142"/>
                    </a:lnTo>
                    <a:lnTo>
                      <a:pt x="0" y="141"/>
                    </a:lnTo>
                    <a:lnTo>
                      <a:pt x="0" y="140"/>
                    </a:lnTo>
                    <a:lnTo>
                      <a:pt x="0" y="139"/>
                    </a:lnTo>
                    <a:lnTo>
                      <a:pt x="0" y="138"/>
                    </a:lnTo>
                    <a:lnTo>
                      <a:pt x="0" y="137"/>
                    </a:lnTo>
                    <a:lnTo>
                      <a:pt x="0" y="136"/>
                    </a:lnTo>
                    <a:lnTo>
                      <a:pt x="0" y="135"/>
                    </a:lnTo>
                    <a:lnTo>
                      <a:pt x="0" y="134"/>
                    </a:lnTo>
                    <a:lnTo>
                      <a:pt x="0" y="133"/>
                    </a:lnTo>
                    <a:lnTo>
                      <a:pt x="0" y="132"/>
                    </a:lnTo>
                    <a:lnTo>
                      <a:pt x="0" y="131"/>
                    </a:lnTo>
                    <a:lnTo>
                      <a:pt x="0" y="130"/>
                    </a:lnTo>
                    <a:lnTo>
                      <a:pt x="0" y="129"/>
                    </a:lnTo>
                    <a:lnTo>
                      <a:pt x="0" y="128"/>
                    </a:lnTo>
                    <a:lnTo>
                      <a:pt x="1" y="127"/>
                    </a:lnTo>
                    <a:lnTo>
                      <a:pt x="1" y="126"/>
                    </a:lnTo>
                    <a:lnTo>
                      <a:pt x="1" y="125"/>
                    </a:lnTo>
                    <a:lnTo>
                      <a:pt x="1" y="124"/>
                    </a:lnTo>
                    <a:lnTo>
                      <a:pt x="1" y="123"/>
                    </a:lnTo>
                    <a:lnTo>
                      <a:pt x="1" y="122"/>
                    </a:lnTo>
                    <a:lnTo>
                      <a:pt x="1" y="121"/>
                    </a:lnTo>
                    <a:lnTo>
                      <a:pt x="2" y="121"/>
                    </a:lnTo>
                    <a:lnTo>
                      <a:pt x="2" y="120"/>
                    </a:lnTo>
                    <a:lnTo>
                      <a:pt x="2" y="119"/>
                    </a:lnTo>
                    <a:lnTo>
                      <a:pt x="2" y="118"/>
                    </a:lnTo>
                    <a:lnTo>
                      <a:pt x="2" y="117"/>
                    </a:lnTo>
                    <a:lnTo>
                      <a:pt x="3" y="116"/>
                    </a:lnTo>
                    <a:lnTo>
                      <a:pt x="3" y="115"/>
                    </a:lnTo>
                    <a:lnTo>
                      <a:pt x="3" y="114"/>
                    </a:lnTo>
                    <a:lnTo>
                      <a:pt x="3" y="113"/>
                    </a:lnTo>
                    <a:lnTo>
                      <a:pt x="4" y="113"/>
                    </a:lnTo>
                    <a:lnTo>
                      <a:pt x="4" y="112"/>
                    </a:lnTo>
                    <a:lnTo>
                      <a:pt x="4" y="111"/>
                    </a:lnTo>
                    <a:lnTo>
                      <a:pt x="4" y="110"/>
                    </a:lnTo>
                    <a:lnTo>
                      <a:pt x="5" y="110"/>
                    </a:lnTo>
                    <a:lnTo>
                      <a:pt x="5" y="109"/>
                    </a:lnTo>
                    <a:lnTo>
                      <a:pt x="5" y="108"/>
                    </a:lnTo>
                    <a:lnTo>
                      <a:pt x="6" y="108"/>
                    </a:lnTo>
                    <a:lnTo>
                      <a:pt x="6" y="107"/>
                    </a:lnTo>
                    <a:lnTo>
                      <a:pt x="6" y="106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7" y="104"/>
                    </a:lnTo>
                    <a:lnTo>
                      <a:pt x="7" y="103"/>
                    </a:lnTo>
                    <a:lnTo>
                      <a:pt x="8" y="103"/>
                    </a:lnTo>
                    <a:lnTo>
                      <a:pt x="8" y="102"/>
                    </a:lnTo>
                    <a:lnTo>
                      <a:pt x="8" y="101"/>
                    </a:lnTo>
                    <a:lnTo>
                      <a:pt x="9" y="101"/>
                    </a:lnTo>
                    <a:lnTo>
                      <a:pt x="9" y="100"/>
                    </a:lnTo>
                    <a:lnTo>
                      <a:pt x="9" y="99"/>
                    </a:lnTo>
                    <a:lnTo>
                      <a:pt x="10" y="99"/>
                    </a:lnTo>
                    <a:lnTo>
                      <a:pt x="10" y="98"/>
                    </a:lnTo>
                    <a:lnTo>
                      <a:pt x="10" y="97"/>
                    </a:lnTo>
                    <a:lnTo>
                      <a:pt x="11" y="97"/>
                    </a:lnTo>
                    <a:lnTo>
                      <a:pt x="11" y="96"/>
                    </a:lnTo>
                    <a:lnTo>
                      <a:pt x="12" y="95"/>
                    </a:lnTo>
                    <a:lnTo>
                      <a:pt x="12" y="94"/>
                    </a:lnTo>
                    <a:lnTo>
                      <a:pt x="13" y="94"/>
                    </a:lnTo>
                    <a:lnTo>
                      <a:pt x="13" y="93"/>
                    </a:lnTo>
                    <a:lnTo>
                      <a:pt x="13" y="92"/>
                    </a:lnTo>
                    <a:lnTo>
                      <a:pt x="14" y="92"/>
                    </a:lnTo>
                    <a:lnTo>
                      <a:pt x="14" y="91"/>
                    </a:lnTo>
                    <a:lnTo>
                      <a:pt x="15" y="91"/>
                    </a:lnTo>
                    <a:lnTo>
                      <a:pt x="15" y="90"/>
                    </a:lnTo>
                    <a:lnTo>
                      <a:pt x="15" y="89"/>
                    </a:lnTo>
                    <a:lnTo>
                      <a:pt x="16" y="89"/>
                    </a:lnTo>
                    <a:lnTo>
                      <a:pt x="16" y="88"/>
                    </a:lnTo>
                    <a:lnTo>
                      <a:pt x="17" y="88"/>
                    </a:lnTo>
                    <a:lnTo>
                      <a:pt x="17" y="87"/>
                    </a:lnTo>
                    <a:lnTo>
                      <a:pt x="18" y="86"/>
                    </a:lnTo>
                    <a:lnTo>
                      <a:pt x="18" y="85"/>
                    </a:lnTo>
                    <a:lnTo>
                      <a:pt x="19" y="85"/>
                    </a:lnTo>
                    <a:lnTo>
                      <a:pt x="19" y="84"/>
                    </a:lnTo>
                    <a:lnTo>
                      <a:pt x="20" y="84"/>
                    </a:lnTo>
                    <a:lnTo>
                      <a:pt x="20" y="83"/>
                    </a:lnTo>
                    <a:lnTo>
                      <a:pt x="21" y="82"/>
                    </a:lnTo>
                    <a:lnTo>
                      <a:pt x="22" y="81"/>
                    </a:lnTo>
                    <a:lnTo>
                      <a:pt x="22" y="80"/>
                    </a:lnTo>
                    <a:lnTo>
                      <a:pt x="23" y="80"/>
                    </a:lnTo>
                    <a:lnTo>
                      <a:pt x="23" y="79"/>
                    </a:lnTo>
                    <a:lnTo>
                      <a:pt x="24" y="79"/>
                    </a:lnTo>
                    <a:lnTo>
                      <a:pt x="24" y="78"/>
                    </a:lnTo>
                    <a:lnTo>
                      <a:pt x="25" y="78"/>
                    </a:lnTo>
                    <a:lnTo>
                      <a:pt x="25" y="77"/>
                    </a:lnTo>
                    <a:lnTo>
                      <a:pt x="26" y="77"/>
                    </a:lnTo>
                    <a:lnTo>
                      <a:pt x="26" y="76"/>
                    </a:lnTo>
                    <a:lnTo>
                      <a:pt x="27" y="76"/>
                    </a:lnTo>
                    <a:lnTo>
                      <a:pt x="27" y="75"/>
                    </a:lnTo>
                    <a:lnTo>
                      <a:pt x="28" y="75"/>
                    </a:lnTo>
                    <a:lnTo>
                      <a:pt x="28" y="74"/>
                    </a:lnTo>
                    <a:lnTo>
                      <a:pt x="29" y="74"/>
                    </a:lnTo>
                    <a:lnTo>
                      <a:pt x="29" y="73"/>
                    </a:lnTo>
                    <a:lnTo>
                      <a:pt x="30" y="73"/>
                    </a:lnTo>
                    <a:lnTo>
                      <a:pt x="30" y="72"/>
                    </a:lnTo>
                    <a:lnTo>
                      <a:pt x="31" y="71"/>
                    </a:lnTo>
                    <a:lnTo>
                      <a:pt x="32" y="70"/>
                    </a:lnTo>
                    <a:lnTo>
                      <a:pt x="33" y="70"/>
                    </a:lnTo>
                    <a:lnTo>
                      <a:pt x="33" y="69"/>
                    </a:lnTo>
                    <a:lnTo>
                      <a:pt x="34" y="69"/>
                    </a:lnTo>
                    <a:lnTo>
                      <a:pt x="34" y="68"/>
                    </a:lnTo>
                    <a:lnTo>
                      <a:pt x="35" y="68"/>
                    </a:lnTo>
                    <a:lnTo>
                      <a:pt x="35" y="67"/>
                    </a:lnTo>
                    <a:lnTo>
                      <a:pt x="36" y="67"/>
                    </a:lnTo>
                    <a:lnTo>
                      <a:pt x="36" y="66"/>
                    </a:lnTo>
                    <a:lnTo>
                      <a:pt x="37" y="66"/>
                    </a:lnTo>
                    <a:lnTo>
                      <a:pt x="37" y="65"/>
                    </a:lnTo>
                    <a:lnTo>
                      <a:pt x="38" y="65"/>
                    </a:lnTo>
                    <a:lnTo>
                      <a:pt x="38" y="64"/>
                    </a:lnTo>
                    <a:lnTo>
                      <a:pt x="39" y="64"/>
                    </a:lnTo>
                    <a:lnTo>
                      <a:pt x="40" y="63"/>
                    </a:lnTo>
                    <a:lnTo>
                      <a:pt x="41" y="63"/>
                    </a:lnTo>
                    <a:lnTo>
                      <a:pt x="41" y="62"/>
                    </a:lnTo>
                    <a:lnTo>
                      <a:pt x="42" y="62"/>
                    </a:lnTo>
                    <a:lnTo>
                      <a:pt x="42" y="61"/>
                    </a:lnTo>
                    <a:lnTo>
                      <a:pt x="43" y="61"/>
                    </a:lnTo>
                    <a:lnTo>
                      <a:pt x="44" y="60"/>
                    </a:lnTo>
                    <a:lnTo>
                      <a:pt x="45" y="59"/>
                    </a:lnTo>
                    <a:lnTo>
                      <a:pt x="46" y="59"/>
                    </a:lnTo>
                    <a:lnTo>
                      <a:pt x="46" y="58"/>
                    </a:lnTo>
                    <a:lnTo>
                      <a:pt x="47" y="58"/>
                    </a:lnTo>
                    <a:lnTo>
                      <a:pt x="47" y="57"/>
                    </a:lnTo>
                    <a:lnTo>
                      <a:pt x="48" y="57"/>
                    </a:lnTo>
                    <a:lnTo>
                      <a:pt x="49" y="56"/>
                    </a:lnTo>
                    <a:lnTo>
                      <a:pt x="50" y="55"/>
                    </a:lnTo>
                    <a:lnTo>
                      <a:pt x="51" y="55"/>
                    </a:lnTo>
                    <a:lnTo>
                      <a:pt x="52" y="54"/>
                    </a:lnTo>
                    <a:lnTo>
                      <a:pt x="53" y="53"/>
                    </a:lnTo>
                    <a:lnTo>
                      <a:pt x="54" y="53"/>
                    </a:lnTo>
                    <a:lnTo>
                      <a:pt x="55" y="52"/>
                    </a:lnTo>
                    <a:lnTo>
                      <a:pt x="56" y="51"/>
                    </a:lnTo>
                    <a:lnTo>
                      <a:pt x="57" y="51"/>
                    </a:lnTo>
                    <a:lnTo>
                      <a:pt x="57" y="50"/>
                    </a:lnTo>
                    <a:lnTo>
                      <a:pt x="58" y="50"/>
                    </a:lnTo>
                    <a:lnTo>
                      <a:pt x="59" y="50"/>
                    </a:lnTo>
                    <a:lnTo>
                      <a:pt x="59" y="49"/>
                    </a:lnTo>
                    <a:lnTo>
                      <a:pt x="60" y="49"/>
                    </a:lnTo>
                    <a:lnTo>
                      <a:pt x="61" y="48"/>
                    </a:lnTo>
                    <a:lnTo>
                      <a:pt x="62" y="47"/>
                    </a:lnTo>
                    <a:lnTo>
                      <a:pt x="63" y="47"/>
                    </a:lnTo>
                    <a:lnTo>
                      <a:pt x="64" y="47"/>
                    </a:lnTo>
                    <a:lnTo>
                      <a:pt x="64" y="46"/>
                    </a:lnTo>
                    <a:lnTo>
                      <a:pt x="65" y="46"/>
                    </a:lnTo>
                    <a:lnTo>
                      <a:pt x="66" y="45"/>
                    </a:lnTo>
                    <a:lnTo>
                      <a:pt x="67" y="45"/>
                    </a:lnTo>
                    <a:lnTo>
                      <a:pt x="67" y="44"/>
                    </a:lnTo>
                    <a:lnTo>
                      <a:pt x="68" y="44"/>
                    </a:lnTo>
                    <a:lnTo>
                      <a:pt x="69" y="43"/>
                    </a:lnTo>
                    <a:lnTo>
                      <a:pt x="70" y="43"/>
                    </a:lnTo>
                    <a:lnTo>
                      <a:pt x="71" y="42"/>
                    </a:lnTo>
                    <a:lnTo>
                      <a:pt x="72" y="42"/>
                    </a:lnTo>
                    <a:lnTo>
                      <a:pt x="73" y="41"/>
                    </a:lnTo>
                    <a:lnTo>
                      <a:pt x="74" y="41"/>
                    </a:lnTo>
                    <a:lnTo>
                      <a:pt x="75" y="40"/>
                    </a:lnTo>
                    <a:lnTo>
                      <a:pt x="76" y="40"/>
                    </a:lnTo>
                    <a:lnTo>
                      <a:pt x="76" y="39"/>
                    </a:lnTo>
                    <a:lnTo>
                      <a:pt x="77" y="39"/>
                    </a:lnTo>
                    <a:lnTo>
                      <a:pt x="78" y="39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7"/>
                    </a:lnTo>
                    <a:lnTo>
                      <a:pt x="82" y="37"/>
                    </a:lnTo>
                    <a:lnTo>
                      <a:pt x="83" y="36"/>
                    </a:lnTo>
                    <a:lnTo>
                      <a:pt x="84" y="36"/>
                    </a:lnTo>
                    <a:lnTo>
                      <a:pt x="85" y="35"/>
                    </a:lnTo>
                    <a:lnTo>
                      <a:pt x="86" y="35"/>
                    </a:lnTo>
                    <a:lnTo>
                      <a:pt x="87" y="34"/>
                    </a:lnTo>
                    <a:lnTo>
                      <a:pt x="88" y="34"/>
                    </a:lnTo>
                    <a:lnTo>
                      <a:pt x="89" y="33"/>
                    </a:lnTo>
                    <a:lnTo>
                      <a:pt x="90" y="33"/>
                    </a:lnTo>
                    <a:lnTo>
                      <a:pt x="91" y="32"/>
                    </a:lnTo>
                    <a:lnTo>
                      <a:pt x="92" y="32"/>
                    </a:lnTo>
                    <a:lnTo>
                      <a:pt x="93" y="32"/>
                    </a:lnTo>
                    <a:lnTo>
                      <a:pt x="94" y="31"/>
                    </a:lnTo>
                    <a:lnTo>
                      <a:pt x="95" y="31"/>
                    </a:lnTo>
                    <a:lnTo>
                      <a:pt x="96" y="30"/>
                    </a:lnTo>
                    <a:lnTo>
                      <a:pt x="98" y="30"/>
                    </a:lnTo>
                    <a:lnTo>
                      <a:pt x="99" y="29"/>
                    </a:lnTo>
                    <a:lnTo>
                      <a:pt x="100" y="29"/>
                    </a:lnTo>
                    <a:lnTo>
                      <a:pt x="101" y="28"/>
                    </a:lnTo>
                    <a:lnTo>
                      <a:pt x="102" y="28"/>
                    </a:lnTo>
                    <a:lnTo>
                      <a:pt x="103" y="27"/>
                    </a:lnTo>
                    <a:lnTo>
                      <a:pt x="105" y="27"/>
                    </a:lnTo>
                    <a:lnTo>
                      <a:pt x="106" y="26"/>
                    </a:lnTo>
                    <a:lnTo>
                      <a:pt x="107" y="26"/>
                    </a:lnTo>
                    <a:lnTo>
                      <a:pt x="108" y="25"/>
                    </a:lnTo>
                    <a:lnTo>
                      <a:pt x="110" y="25"/>
                    </a:lnTo>
                    <a:lnTo>
                      <a:pt x="111" y="24"/>
                    </a:lnTo>
                    <a:lnTo>
                      <a:pt x="112" y="24"/>
                    </a:lnTo>
                    <a:lnTo>
                      <a:pt x="114" y="23"/>
                    </a:lnTo>
                    <a:lnTo>
                      <a:pt x="115" y="23"/>
                    </a:lnTo>
                    <a:lnTo>
                      <a:pt x="116" y="23"/>
                    </a:lnTo>
                    <a:lnTo>
                      <a:pt x="118" y="22"/>
                    </a:lnTo>
                    <a:lnTo>
                      <a:pt x="119" y="22"/>
                    </a:lnTo>
                    <a:lnTo>
                      <a:pt x="121" y="21"/>
                    </a:lnTo>
                    <a:lnTo>
                      <a:pt x="122" y="21"/>
                    </a:lnTo>
                    <a:lnTo>
                      <a:pt x="123" y="20"/>
                    </a:lnTo>
                    <a:lnTo>
                      <a:pt x="125" y="20"/>
                    </a:lnTo>
                    <a:lnTo>
                      <a:pt x="126" y="19"/>
                    </a:lnTo>
                    <a:lnTo>
                      <a:pt x="128" y="19"/>
                    </a:lnTo>
                    <a:lnTo>
                      <a:pt x="130" y="18"/>
                    </a:lnTo>
                    <a:lnTo>
                      <a:pt x="131" y="18"/>
                    </a:lnTo>
                    <a:lnTo>
                      <a:pt x="133" y="17"/>
                    </a:lnTo>
                    <a:lnTo>
                      <a:pt x="134" y="17"/>
                    </a:lnTo>
                    <a:lnTo>
                      <a:pt x="136" y="16"/>
                    </a:lnTo>
                    <a:lnTo>
                      <a:pt x="138" y="16"/>
                    </a:lnTo>
                    <a:lnTo>
                      <a:pt x="139" y="16"/>
                    </a:lnTo>
                    <a:lnTo>
                      <a:pt x="141" y="15"/>
                    </a:lnTo>
                    <a:lnTo>
                      <a:pt x="143" y="15"/>
                    </a:lnTo>
                    <a:lnTo>
                      <a:pt x="144" y="14"/>
                    </a:lnTo>
                    <a:lnTo>
                      <a:pt x="146" y="14"/>
                    </a:lnTo>
                    <a:lnTo>
                      <a:pt x="148" y="13"/>
                    </a:lnTo>
                    <a:lnTo>
                      <a:pt x="150" y="13"/>
                    </a:lnTo>
                    <a:lnTo>
                      <a:pt x="151" y="12"/>
                    </a:lnTo>
                    <a:lnTo>
                      <a:pt x="153" y="12"/>
                    </a:lnTo>
                    <a:lnTo>
                      <a:pt x="155" y="12"/>
                    </a:lnTo>
                    <a:lnTo>
                      <a:pt x="157" y="11"/>
                    </a:lnTo>
                    <a:lnTo>
                      <a:pt x="159" y="11"/>
                    </a:lnTo>
                    <a:lnTo>
                      <a:pt x="161" y="10"/>
                    </a:lnTo>
                    <a:lnTo>
                      <a:pt x="163" y="10"/>
                    </a:lnTo>
                    <a:lnTo>
                      <a:pt x="165" y="9"/>
                    </a:lnTo>
                    <a:lnTo>
                      <a:pt x="167" y="9"/>
                    </a:lnTo>
                    <a:lnTo>
                      <a:pt x="169" y="9"/>
                    </a:lnTo>
                    <a:lnTo>
                      <a:pt x="171" y="8"/>
                    </a:lnTo>
                    <a:lnTo>
                      <a:pt x="173" y="8"/>
                    </a:lnTo>
                    <a:lnTo>
                      <a:pt x="175" y="8"/>
                    </a:lnTo>
                    <a:lnTo>
                      <a:pt x="177" y="7"/>
                    </a:lnTo>
                    <a:lnTo>
                      <a:pt x="180" y="7"/>
                    </a:lnTo>
                    <a:lnTo>
                      <a:pt x="182" y="6"/>
                    </a:lnTo>
                    <a:lnTo>
                      <a:pt x="184" y="6"/>
                    </a:lnTo>
                    <a:lnTo>
                      <a:pt x="186" y="6"/>
                    </a:lnTo>
                    <a:lnTo>
                      <a:pt x="189" y="5"/>
                    </a:lnTo>
                    <a:lnTo>
                      <a:pt x="191" y="5"/>
                    </a:lnTo>
                    <a:lnTo>
                      <a:pt x="193" y="5"/>
                    </a:lnTo>
                    <a:lnTo>
                      <a:pt x="196" y="4"/>
                    </a:lnTo>
                    <a:lnTo>
                      <a:pt x="198" y="4"/>
                    </a:lnTo>
                    <a:lnTo>
                      <a:pt x="200" y="4"/>
                    </a:lnTo>
                    <a:lnTo>
                      <a:pt x="203" y="4"/>
                    </a:lnTo>
                    <a:lnTo>
                      <a:pt x="205" y="3"/>
                    </a:lnTo>
                    <a:lnTo>
                      <a:pt x="208" y="3"/>
                    </a:lnTo>
                    <a:lnTo>
                      <a:pt x="211" y="3"/>
                    </a:lnTo>
                    <a:lnTo>
                      <a:pt x="213" y="2"/>
                    </a:lnTo>
                    <a:lnTo>
                      <a:pt x="216" y="2"/>
                    </a:lnTo>
                    <a:lnTo>
                      <a:pt x="218" y="2"/>
                    </a:lnTo>
                    <a:lnTo>
                      <a:pt x="221" y="2"/>
                    </a:lnTo>
                    <a:lnTo>
                      <a:pt x="224" y="2"/>
                    </a:lnTo>
                    <a:lnTo>
                      <a:pt x="227" y="1"/>
                    </a:lnTo>
                    <a:lnTo>
                      <a:pt x="229" y="1"/>
                    </a:lnTo>
                    <a:lnTo>
                      <a:pt x="232" y="1"/>
                    </a:lnTo>
                    <a:lnTo>
                      <a:pt x="235" y="1"/>
                    </a:lnTo>
                    <a:lnTo>
                      <a:pt x="238" y="1"/>
                    </a:lnTo>
                    <a:lnTo>
                      <a:pt x="241" y="1"/>
                    </a:lnTo>
                    <a:lnTo>
                      <a:pt x="244" y="1"/>
                    </a:lnTo>
                    <a:lnTo>
                      <a:pt x="247" y="1"/>
                    </a:lnTo>
                    <a:lnTo>
                      <a:pt x="250" y="0"/>
                    </a:lnTo>
                    <a:lnTo>
                      <a:pt x="253" y="0"/>
                    </a:lnTo>
                    <a:lnTo>
                      <a:pt x="256" y="0"/>
                    </a:lnTo>
                    <a:lnTo>
                      <a:pt x="259" y="0"/>
                    </a:lnTo>
                    <a:lnTo>
                      <a:pt x="262" y="0"/>
                    </a:lnTo>
                    <a:lnTo>
                      <a:pt x="265" y="0"/>
                    </a:lnTo>
                    <a:lnTo>
                      <a:pt x="268" y="1"/>
                    </a:lnTo>
                    <a:lnTo>
                      <a:pt x="272" y="1"/>
                    </a:lnTo>
                    <a:lnTo>
                      <a:pt x="275" y="1"/>
                    </a:lnTo>
                    <a:lnTo>
                      <a:pt x="278" y="1"/>
                    </a:lnTo>
                    <a:lnTo>
                      <a:pt x="281" y="1"/>
                    </a:lnTo>
                    <a:lnTo>
                      <a:pt x="285" y="1"/>
                    </a:lnTo>
                    <a:lnTo>
                      <a:pt x="288" y="1"/>
                    </a:lnTo>
                    <a:lnTo>
                      <a:pt x="292" y="2"/>
                    </a:lnTo>
                    <a:lnTo>
                      <a:pt x="295" y="2"/>
                    </a:lnTo>
                    <a:lnTo>
                      <a:pt x="299" y="2"/>
                    </a:lnTo>
                    <a:lnTo>
                      <a:pt x="302" y="2"/>
                    </a:lnTo>
                    <a:lnTo>
                      <a:pt x="306" y="3"/>
                    </a:lnTo>
                    <a:lnTo>
                      <a:pt x="309" y="3"/>
                    </a:lnTo>
                    <a:lnTo>
                      <a:pt x="313" y="3"/>
                    </a:lnTo>
                    <a:lnTo>
                      <a:pt x="316" y="4"/>
                    </a:lnTo>
                    <a:lnTo>
                      <a:pt x="320" y="4"/>
                    </a:lnTo>
                    <a:lnTo>
                      <a:pt x="324" y="5"/>
                    </a:lnTo>
                    <a:lnTo>
                      <a:pt x="327" y="5"/>
                    </a:lnTo>
                    <a:lnTo>
                      <a:pt x="331" y="6"/>
                    </a:lnTo>
                    <a:lnTo>
                      <a:pt x="335" y="6"/>
                    </a:lnTo>
                    <a:lnTo>
                      <a:pt x="338" y="7"/>
                    </a:lnTo>
                    <a:lnTo>
                      <a:pt x="342" y="8"/>
                    </a:lnTo>
                    <a:lnTo>
                      <a:pt x="346" y="8"/>
                    </a:lnTo>
                    <a:lnTo>
                      <a:pt x="350" y="9"/>
                    </a:lnTo>
                    <a:lnTo>
                      <a:pt x="353" y="10"/>
                    </a:lnTo>
                    <a:lnTo>
                      <a:pt x="357" y="11"/>
                    </a:lnTo>
                    <a:lnTo>
                      <a:pt x="361" y="12"/>
                    </a:lnTo>
                    <a:lnTo>
                      <a:pt x="365" y="13"/>
                    </a:lnTo>
                    <a:lnTo>
                      <a:pt x="369" y="13"/>
                    </a:lnTo>
                    <a:lnTo>
                      <a:pt x="373" y="14"/>
                    </a:lnTo>
                    <a:lnTo>
                      <a:pt x="376" y="15"/>
                    </a:lnTo>
                    <a:lnTo>
                      <a:pt x="380" y="16"/>
                    </a:lnTo>
                    <a:lnTo>
                      <a:pt x="384" y="18"/>
                    </a:lnTo>
                    <a:lnTo>
                      <a:pt x="388" y="19"/>
                    </a:lnTo>
                    <a:lnTo>
                      <a:pt x="392" y="20"/>
                    </a:lnTo>
                    <a:lnTo>
                      <a:pt x="396" y="21"/>
                    </a:lnTo>
                    <a:lnTo>
                      <a:pt x="399" y="22"/>
                    </a:lnTo>
                    <a:lnTo>
                      <a:pt x="403" y="24"/>
                    </a:lnTo>
                    <a:lnTo>
                      <a:pt x="407" y="25"/>
                    </a:lnTo>
                    <a:lnTo>
                      <a:pt x="411" y="27"/>
                    </a:lnTo>
                    <a:lnTo>
                      <a:pt x="415" y="28"/>
                    </a:lnTo>
                    <a:lnTo>
                      <a:pt x="418" y="30"/>
                    </a:lnTo>
                    <a:lnTo>
                      <a:pt x="422" y="31"/>
                    </a:lnTo>
                    <a:lnTo>
                      <a:pt x="426" y="33"/>
                    </a:lnTo>
                    <a:lnTo>
                      <a:pt x="429" y="34"/>
                    </a:lnTo>
                    <a:lnTo>
                      <a:pt x="433" y="36"/>
                    </a:lnTo>
                    <a:lnTo>
                      <a:pt x="437" y="38"/>
                    </a:lnTo>
                    <a:lnTo>
                      <a:pt x="440" y="40"/>
                    </a:lnTo>
                    <a:lnTo>
                      <a:pt x="444" y="42"/>
                    </a:lnTo>
                    <a:lnTo>
                      <a:pt x="447" y="43"/>
                    </a:lnTo>
                    <a:lnTo>
                      <a:pt x="450" y="45"/>
                    </a:lnTo>
                    <a:lnTo>
                      <a:pt x="454" y="47"/>
                    </a:lnTo>
                    <a:lnTo>
                      <a:pt x="457" y="49"/>
                    </a:lnTo>
                    <a:lnTo>
                      <a:pt x="460" y="52"/>
                    </a:lnTo>
                    <a:lnTo>
                      <a:pt x="464" y="54"/>
                    </a:lnTo>
                    <a:lnTo>
                      <a:pt x="467" y="56"/>
                    </a:lnTo>
                    <a:lnTo>
                      <a:pt x="470" y="58"/>
                    </a:lnTo>
                    <a:lnTo>
                      <a:pt x="473" y="60"/>
                    </a:lnTo>
                    <a:lnTo>
                      <a:pt x="476" y="63"/>
                    </a:lnTo>
                    <a:lnTo>
                      <a:pt x="478" y="65"/>
                    </a:lnTo>
                    <a:lnTo>
                      <a:pt x="481" y="68"/>
                    </a:lnTo>
                    <a:lnTo>
                      <a:pt x="484" y="70"/>
                    </a:lnTo>
                    <a:lnTo>
                      <a:pt x="486" y="73"/>
                    </a:lnTo>
                    <a:lnTo>
                      <a:pt x="489" y="75"/>
                    </a:lnTo>
                    <a:lnTo>
                      <a:pt x="491" y="78"/>
                    </a:lnTo>
                    <a:lnTo>
                      <a:pt x="494" y="80"/>
                    </a:lnTo>
                    <a:lnTo>
                      <a:pt x="496" y="83"/>
                    </a:lnTo>
                    <a:lnTo>
                      <a:pt x="498" y="86"/>
                    </a:lnTo>
                    <a:lnTo>
                      <a:pt x="500" y="88"/>
                    </a:lnTo>
                    <a:lnTo>
                      <a:pt x="502" y="91"/>
                    </a:lnTo>
                    <a:lnTo>
                      <a:pt x="504" y="94"/>
                    </a:lnTo>
                    <a:lnTo>
                      <a:pt x="505" y="97"/>
                    </a:lnTo>
                    <a:lnTo>
                      <a:pt x="507" y="100"/>
                    </a:lnTo>
                    <a:lnTo>
                      <a:pt x="508" y="102"/>
                    </a:lnTo>
                    <a:lnTo>
                      <a:pt x="510" y="105"/>
                    </a:lnTo>
                    <a:lnTo>
                      <a:pt x="511" y="108"/>
                    </a:lnTo>
                    <a:lnTo>
                      <a:pt x="512" y="111"/>
                    </a:lnTo>
                    <a:lnTo>
                      <a:pt x="513" y="114"/>
                    </a:lnTo>
                    <a:lnTo>
                      <a:pt x="514" y="117"/>
                    </a:lnTo>
                    <a:lnTo>
                      <a:pt x="514" y="120"/>
                    </a:lnTo>
                    <a:lnTo>
                      <a:pt x="515" y="123"/>
                    </a:lnTo>
                    <a:lnTo>
                      <a:pt x="515" y="126"/>
                    </a:lnTo>
                    <a:lnTo>
                      <a:pt x="516" y="129"/>
                    </a:lnTo>
                    <a:lnTo>
                      <a:pt x="516" y="132"/>
                    </a:lnTo>
                    <a:lnTo>
                      <a:pt x="516" y="135"/>
                    </a:lnTo>
                  </a:path>
                </a:pathLst>
              </a:custGeom>
              <a:noFill/>
              <a:ln w="28575" cap="flat" cmpd="sng">
                <a:solidFill>
                  <a:srgbClr val="0000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35896" name="Group 57"/>
              <p:cNvGrpSpPr/>
              <p:nvPr/>
            </p:nvGrpSpPr>
            <p:grpSpPr>
              <a:xfrm>
                <a:off x="4014" y="972"/>
                <a:ext cx="1089" cy="1378"/>
                <a:chOff x="4014" y="963"/>
                <a:chExt cx="1089" cy="1378"/>
              </a:xfrm>
            </p:grpSpPr>
            <p:sp>
              <p:nvSpPr>
                <p:cNvPr id="35897" name="Line 58"/>
                <p:cNvSpPr/>
                <p:nvPr/>
              </p:nvSpPr>
              <p:spPr>
                <a:xfrm flipH="1">
                  <a:off x="4513" y="1417"/>
                  <a:ext cx="308" cy="686"/>
                </a:xfrm>
                <a:prstGeom prst="line">
                  <a:avLst/>
                </a:prstGeom>
                <a:ln w="28575" cap="flat" cmpd="sng">
                  <a:solidFill>
                    <a:srgbClr val="C1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5898" name="Line 59"/>
                <p:cNvSpPr/>
                <p:nvPr/>
              </p:nvSpPr>
              <p:spPr>
                <a:xfrm flipH="1" flipV="1">
                  <a:off x="4505" y="1297"/>
                  <a:ext cx="308" cy="112"/>
                </a:xfrm>
                <a:prstGeom prst="line">
                  <a:avLst/>
                </a:prstGeom>
                <a:ln w="28575" cap="flat" cmpd="sng">
                  <a:solidFill>
                    <a:srgbClr val="C1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grpSp>
              <p:nvGrpSpPr>
                <p:cNvPr id="35899" name="Group 60"/>
                <p:cNvGrpSpPr/>
                <p:nvPr/>
              </p:nvGrpSpPr>
              <p:grpSpPr>
                <a:xfrm>
                  <a:off x="4014" y="963"/>
                  <a:ext cx="1089" cy="1378"/>
                  <a:chOff x="4014" y="963"/>
                  <a:chExt cx="1089" cy="1378"/>
                </a:xfrm>
              </p:grpSpPr>
              <p:sp>
                <p:nvSpPr>
                  <p:cNvPr id="35900" name="Rectangle 61"/>
                  <p:cNvSpPr/>
                  <p:nvPr/>
                </p:nvSpPr>
                <p:spPr>
                  <a:xfrm>
                    <a:off x="4383" y="1656"/>
                    <a:ext cx="141" cy="343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lIns="0" tIns="0" rIns="0" bIns="0" anchor="t">
                    <a:spAutoFit/>
                  </a:bodyPr>
                  <a:p>
                    <a:r>
                      <a:rPr lang="en-US" altLang="zh-CN" sz="2800" b="1" i="1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o</a:t>
                    </a:r>
                    <a:endParaRPr lang="en-US" altLang="zh-CN" sz="2800" i="1"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901" name="Rectangle 62"/>
                  <p:cNvSpPr/>
                  <p:nvPr/>
                </p:nvSpPr>
                <p:spPr>
                  <a:xfrm>
                    <a:off x="4322" y="1281"/>
                    <a:ext cx="135" cy="24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lIns="0" tIns="0" rIns="0" bIns="0" anchor="t">
                    <a:spAutoFit/>
                  </a:bodyPr>
                  <a:p>
                    <a:r>
                      <a:rPr lang="en-US" altLang="zh-CN" sz="2000" b="1" i="1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F</a:t>
                    </a:r>
                    <a:endParaRPr lang="en-US" altLang="zh-CN" sz="2000"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902" name="Rectangle 63"/>
                  <p:cNvSpPr/>
                  <p:nvPr/>
                </p:nvSpPr>
                <p:spPr>
                  <a:xfrm>
                    <a:off x="4324" y="963"/>
                    <a:ext cx="106" cy="294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lIns="0" tIns="0" rIns="0" bIns="0" anchor="t">
                    <a:spAutoFit/>
                  </a:bodyPr>
                  <a:p>
                    <a:r>
                      <a:rPr lang="en-US" altLang="zh-CN" sz="2400" b="1" i="1">
                        <a:solidFill>
                          <a:srgbClr val="05050B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y</a:t>
                    </a:r>
                    <a:endParaRPr lang="en-US" altLang="zh-CN" sz="2400" b="1" i="1">
                      <a:solidFill>
                        <a:srgbClr val="05050B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903" name="Rectangle 64"/>
                  <p:cNvSpPr/>
                  <p:nvPr/>
                </p:nvSpPr>
                <p:spPr>
                  <a:xfrm>
                    <a:off x="4967" y="1677"/>
                    <a:ext cx="121" cy="294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lIns="0" tIns="0" rIns="0" bIns="0" anchor="t">
                    <a:spAutoFit/>
                  </a:bodyPr>
                  <a:p>
                    <a:r>
                      <a:rPr lang="en-US" altLang="zh-CN" sz="2400" b="1" i="1">
                        <a:solidFill>
                          <a:srgbClr val="05050B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x</a:t>
                    </a:r>
                    <a:endParaRPr lang="en-US" altLang="zh-CN" sz="2400">
                      <a:solidFill>
                        <a:srgbClr val="05050B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904" name="Rectangle 65"/>
                  <p:cNvSpPr/>
                  <p:nvPr/>
                </p:nvSpPr>
                <p:spPr>
                  <a:xfrm>
                    <a:off x="4414" y="1322"/>
                    <a:ext cx="81" cy="19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lIns="0" tIns="0" rIns="0" bIns="0" anchor="t">
                    <a:spAutoFit/>
                  </a:bodyPr>
                  <a:p>
                    <a:r>
                      <a:rPr lang="en-US" altLang="zh-CN" sz="1600" b="1" i="1">
                        <a:solidFill>
                          <a:srgbClr val="05050B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2</a:t>
                    </a:r>
                    <a:endParaRPr lang="en-US" altLang="zh-CN" sz="1600" b="1" i="1">
                      <a:solidFill>
                        <a:srgbClr val="05050B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905" name="Rectangle 66"/>
                  <p:cNvSpPr/>
                  <p:nvPr/>
                </p:nvSpPr>
                <p:spPr>
                  <a:xfrm>
                    <a:off x="4337" y="1988"/>
                    <a:ext cx="135" cy="24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lIns="0" tIns="0" rIns="0" bIns="0" anchor="t">
                    <a:spAutoFit/>
                  </a:bodyPr>
                  <a:p>
                    <a:r>
                      <a:rPr lang="en-US" altLang="zh-CN" sz="2000" b="1" i="1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rPr>
                      <a:t>F</a:t>
                    </a:r>
                    <a:endParaRPr lang="en-US" altLang="zh-CN" sz="2000">
                      <a:latin typeface="Times New Roman" panose="02020603050405020304" pitchFamily="18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5906" name="Rectangle 67"/>
                  <p:cNvSpPr/>
                  <p:nvPr/>
                </p:nvSpPr>
                <p:spPr>
                  <a:xfrm>
                    <a:off x="4871" y="1312"/>
                    <a:ext cx="162" cy="22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none" lIns="0" tIns="0" rIns="0" bIns="0" anchor="t">
                    <a:spAutoFit/>
                  </a:bodyPr>
                  <a:p>
                    <a:r>
                      <a:rPr lang="en-US" altLang="zh-CN" b="1" i="1">
                        <a:solidFill>
                          <a:srgbClr val="05050B"/>
                        </a:solidFill>
                        <a:latin typeface="Times New Roman" panose="02020603050405020304" pitchFamily="18" charset="0"/>
                        <a:ea typeface="华文行楷" pitchFamily="2" charset="-122"/>
                      </a:rPr>
                      <a:t>M</a:t>
                    </a:r>
                    <a:endParaRPr lang="en-US" altLang="zh-CN" b="1" i="1">
                      <a:solidFill>
                        <a:srgbClr val="05050B"/>
                      </a:solidFill>
                      <a:latin typeface="Times New Roman" panose="02020603050405020304" pitchFamily="18" charset="0"/>
                      <a:ea typeface="华文行楷" pitchFamily="2" charset="-122"/>
                    </a:endParaRPr>
                  </a:p>
                </p:txBody>
              </p:sp>
              <p:sp>
                <p:nvSpPr>
                  <p:cNvPr id="35907" name="Line 68"/>
                  <p:cNvSpPr/>
                  <p:nvPr/>
                </p:nvSpPr>
                <p:spPr>
                  <a:xfrm flipV="1">
                    <a:off x="4513" y="1026"/>
                    <a:ext cx="0" cy="1315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</p:sp>
              <p:sp>
                <p:nvSpPr>
                  <p:cNvPr id="35908" name="Line 69"/>
                  <p:cNvSpPr/>
                  <p:nvPr/>
                </p:nvSpPr>
                <p:spPr>
                  <a:xfrm>
                    <a:off x="4014" y="1706"/>
                    <a:ext cx="1089" cy="0"/>
                  </a:xfrm>
                  <a:prstGeom prst="line">
                    <a:avLst/>
                  </a:prstGeom>
                  <a:ln w="19050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</p:sp>
            </p:grpSp>
          </p:grpSp>
        </p:grpSp>
      </p:grpSp>
      <p:sp>
        <p:nvSpPr>
          <p:cNvPr id="201800" name="Rectangle 72"/>
          <p:cNvSpPr/>
          <p:nvPr/>
        </p:nvSpPr>
        <p:spPr>
          <a:xfrm>
            <a:off x="2272030" y="6024880"/>
            <a:ext cx="802798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GB" sz="32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哪个分母大，焦点就在相应的哪条坐标轴上！</a:t>
            </a:r>
            <a:endParaRPr lang="zh-CN" altLang="en-GB" sz="3200" b="1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21480" y="1409700"/>
            <a:ext cx="64211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zh-CN" altLang="zh-CN" sz="2400" b="1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平面内到两定点 的距离之和等于常数(大于两定点的距离 )的点的轨迹迹。</a:t>
            </a:r>
            <a:endParaRPr lang="zh-CN" altLang="zh-CN" sz="2400" b="1" smtClean="0">
              <a:ln>
                <a:noFill/>
              </a:ln>
              <a:solidFill>
                <a:srgbClr val="FF0000"/>
              </a:solidFill>
              <a:effectLst/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0970" y="268605"/>
            <a:ext cx="242824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课堂小结</a:t>
            </a:r>
            <a:endParaRPr lang="zh-CN" altLang="en-US" sz="44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20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60" grpId="0"/>
      <p:bldP spid="201761" grpId="0"/>
      <p:bldP spid="201763" grpId="0"/>
      <p:bldP spid="20180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标题 1"/>
          <p:cNvSpPr>
            <a:spLocks noGrp="1" noRot="1"/>
          </p:cNvSpPr>
          <p:nvPr>
            <p:ph type="title"/>
          </p:nvPr>
        </p:nvSpPr>
        <p:spPr/>
        <p:txBody>
          <a:bodyPr vert="horz" wrap="square" lIns="91440" tIns="45720" rIns="91440" bIns="45720" anchor="ctr">
            <a:normAutofit fontScale="90000"/>
          </a:bodyPr>
          <a:p>
            <a:pPr algn="l"/>
            <a:br>
              <a:rPr lang="en-US" altLang="zh-CN" sz="2800">
                <a:solidFill>
                  <a:schemeClr val="bg1"/>
                </a:solidFill>
              </a:rPr>
            </a:br>
            <a:r>
              <a:rPr lang="en-US" altLang="zh-CN" sz="2800">
                <a:solidFill>
                  <a:schemeClr val="bg1"/>
                </a:solidFill>
              </a:rPr>
              <a:t>  </a:t>
            </a:r>
            <a:br>
              <a:rPr lang="en-US" altLang="zh-CN" sz="2800">
                <a:solidFill>
                  <a:schemeClr val="bg1"/>
                </a:solidFill>
              </a:rPr>
            </a:b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275" y="256540"/>
            <a:ext cx="11318875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数学方法总结</a:t>
            </a:r>
            <a:r>
              <a:rPr lang="zh-CN" altLang="en-US" sz="3600" b="1" dirty="0">
                <a:solidFill>
                  <a:srgbClr val="FF0000"/>
                </a:solidFill>
                <a:sym typeface="+mn-ea"/>
              </a:rPr>
              <a:t>：    </a:t>
            </a:r>
            <a:r>
              <a:rPr lang="zh-CN" altLang="en-US" sz="3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数形结合   类比   分类讨论</a:t>
            </a:r>
            <a:endParaRPr lang="zh-CN" altLang="en-US" sz="3200">
              <a:solidFill>
                <a:srgbClr val="FF0000"/>
              </a:solidFill>
            </a:endParaRPr>
          </a:p>
          <a:p>
            <a:pPr algn="l"/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623399" y="1721876"/>
            <a:ext cx="2958787" cy="1590545"/>
          </a:xfrm>
          <a:prstGeom prst="ellipse">
            <a:avLst/>
          </a:prstGeom>
          <a:solidFill>
            <a:srgbClr val="FFC000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800" b="1" dirty="0" smtClean="0"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</a:rPr>
              <a:t>思想</a:t>
            </a:r>
            <a:endParaRPr lang="en-US" altLang="zh-CN" sz="2800" b="1" dirty="0" smtClean="0">
              <a:solidFill>
                <a:srgbClr val="7030A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/>
            <a:r>
              <a:rPr lang="zh-CN" altLang="en-US" sz="28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数形结合</a:t>
            </a:r>
            <a:endParaRPr lang="en-US" altLang="zh-CN" sz="2800" b="1" dirty="0" smtClean="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311587" y="3344112"/>
            <a:ext cx="2958787" cy="1585415"/>
          </a:xfrm>
          <a:prstGeom prst="ellipse">
            <a:avLst/>
          </a:prstGeom>
          <a:solidFill>
            <a:srgbClr val="05DF58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800" b="1" dirty="0" smtClean="0"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</a:rPr>
              <a:t>方法</a:t>
            </a:r>
            <a:endParaRPr lang="en-US" altLang="zh-CN" sz="2800" b="1" dirty="0" smtClean="0">
              <a:solidFill>
                <a:srgbClr val="7030A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/>
            <a:r>
              <a:rPr lang="zh-CN" altLang="en-US" sz="28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坐标法</a:t>
            </a:r>
            <a:endParaRPr lang="zh-CN" altLang="en-US" sz="2800" b="1" dirty="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623400" y="4611405"/>
            <a:ext cx="2958787" cy="1590545"/>
          </a:xfrm>
          <a:prstGeom prst="ellipse">
            <a:avLst/>
          </a:prstGeom>
          <a:solidFill>
            <a:srgbClr val="E27D72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800" b="1" dirty="0" smtClean="0"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</a:rPr>
              <a:t>知识</a:t>
            </a:r>
            <a:endParaRPr lang="en-US" altLang="zh-CN" sz="2800" b="1" dirty="0" smtClean="0">
              <a:solidFill>
                <a:srgbClr val="7030A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/>
            <a:r>
              <a:rPr lang="zh-CN" altLang="en-US" sz="2800" b="1" dirty="0" smtClean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椭圆的定义与方程</a:t>
            </a:r>
            <a:endParaRPr lang="zh-CN" altLang="en-US" sz="2800" b="1" dirty="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24103" y="4611405"/>
            <a:ext cx="2958787" cy="1590545"/>
          </a:xfrm>
          <a:prstGeom prst="ellipse">
            <a:avLst/>
          </a:prstGeom>
          <a:solidFill>
            <a:srgbClr val="009900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800" b="1" dirty="0" smtClean="0"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</a:rPr>
              <a:t>文化</a:t>
            </a:r>
            <a:endParaRPr lang="en-US" altLang="zh-CN" sz="2800" b="1" dirty="0" smtClean="0">
              <a:solidFill>
                <a:srgbClr val="7030A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/>
            <a:r>
              <a:rPr lang="zh-CN" altLang="en-US" sz="2800" b="1" dirty="0" smtClean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椭圆的研究历史</a:t>
            </a:r>
            <a:endParaRPr lang="zh-CN" altLang="en-US" sz="2800" b="1" dirty="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24103" y="1753567"/>
            <a:ext cx="3357932" cy="1590545"/>
          </a:xfrm>
          <a:prstGeom prst="ellipse">
            <a:avLst/>
          </a:prstGeom>
          <a:solidFill>
            <a:srgbClr val="FFFF00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800" b="1" dirty="0" smtClean="0"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</a:rPr>
              <a:t>应用</a:t>
            </a:r>
            <a:endParaRPr lang="en-US" altLang="zh-CN" sz="2800" b="1" dirty="0" smtClean="0">
              <a:solidFill>
                <a:srgbClr val="7030A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/>
            <a:r>
              <a:rPr lang="zh-CN" altLang="en-US" sz="2800" b="1" dirty="0" smtClean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</a:rPr>
              <a:t>数学源于生活应用于生活</a:t>
            </a:r>
            <a:endParaRPr lang="zh-CN" altLang="en-US" sz="2800" b="1" dirty="0">
              <a:solidFill>
                <a:srgbClr val="C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标题 1"/>
          <p:cNvSpPr>
            <a:spLocks noGrp="1" noRot="1"/>
          </p:cNvSpPr>
          <p:nvPr>
            <p:ph type="title"/>
          </p:nvPr>
        </p:nvSpPr>
        <p:spPr>
          <a:xfrm>
            <a:off x="897890" y="2877820"/>
            <a:ext cx="10163810" cy="1102360"/>
          </a:xfrm>
        </p:spPr>
        <p:txBody>
          <a:bodyPr vert="horz" wrap="square" lIns="91440" tIns="45720" rIns="91440" bIns="45720" anchor="ctr">
            <a:normAutofit fontScale="90000"/>
          </a:bodyPr>
          <a:p>
            <a:pPr algn="l"/>
            <a:br>
              <a:rPr lang="en-US" altLang="zh-CN" sz="2800">
                <a:solidFill>
                  <a:schemeClr val="bg1"/>
                </a:solidFill>
              </a:rPr>
            </a:br>
            <a:r>
              <a:rPr lang="en-US" altLang="zh-CN" sz="36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br>
              <a:rPr lang="en-US" altLang="zh-CN" sz="36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zh-CN" altLang="en-US" sz="3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一、书面作业：</a:t>
            </a:r>
            <a:br>
              <a:rPr lang="zh-CN" altLang="en-US" sz="3600" b="1" noProof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en-US" altLang="zh-CN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1.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课本</a:t>
            </a:r>
            <a:r>
              <a:rPr lang="en-US" altLang="zh-CN" sz="3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66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页例题</a:t>
            </a:r>
            <a:r>
              <a:rPr lang="en-US" altLang="zh-CN" sz="3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en-US" altLang="zh-CN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br>
              <a:rPr lang="en-US" altLang="zh-CN" sz="3600" b="1" noProof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en-US" altLang="zh-CN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2.P66  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习题 </a:t>
            </a:r>
            <a:r>
              <a:rPr lang="en-US" altLang="zh-CN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altLang="en-US" sz="36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</a:t>
            </a:r>
            <a:r>
              <a:rPr lang="en-US" altLang="zh-CN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altLang="en-US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</a:t>
            </a:r>
            <a:r>
              <a:rPr lang="en-US" altLang="zh-CN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br>
              <a:rPr lang="en-US" altLang="zh-CN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</a:br>
            <a:br>
              <a:rPr lang="en-US" altLang="zh-CN" sz="3600" b="1" noProof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zh-CN" altLang="en-US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二、探究作业 </a:t>
            </a:r>
            <a:r>
              <a:rPr lang="en-US" altLang="zh-CN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:</a:t>
            </a:r>
            <a:br>
              <a:rPr kumimoji="0" lang="en-US" altLang="zh-CN" sz="3600" b="1" kern="1200" cap="none" normalizeH="0" baseline="0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kumimoji="0" lang="en-US" altLang="zh-CN" sz="3600" b="1" kern="1200" cap="none" normalizeH="0" baseline="0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</a:t>
            </a:r>
            <a:r>
              <a:rPr lang="zh-CN" altLang="en-US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当椭圆的焦点在为 </a:t>
            </a:r>
            <a:r>
              <a:rPr lang="en-US" altLang="zh-CN" sz="3600" b="1" i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y </a:t>
            </a:r>
            <a:r>
              <a:rPr lang="zh-CN" altLang="en-US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轴上，且</a:t>
            </a:r>
            <a:r>
              <a:rPr lang="en-US" altLang="zh-CN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F</a:t>
            </a:r>
            <a:r>
              <a:rPr lang="en-US" altLang="zh-CN" sz="3600" b="1" baseline="-25000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altLang="en-US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、</a:t>
            </a:r>
            <a:r>
              <a:rPr lang="en-US" altLang="zh-CN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F</a:t>
            </a:r>
            <a:r>
              <a:rPr lang="en-US" altLang="zh-CN" sz="3600" b="1" baseline="-25000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altLang="en-US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的坐标分别为（</a:t>
            </a:r>
            <a:r>
              <a:rPr lang="en-US" altLang="zh-CN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0</a:t>
            </a:r>
            <a:r>
              <a:rPr lang="zh-CN" altLang="en-US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</a:t>
            </a:r>
            <a:r>
              <a:rPr lang="en-US" altLang="zh-CN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-c</a:t>
            </a:r>
            <a:r>
              <a:rPr lang="zh-CN" altLang="en-US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）和（</a:t>
            </a:r>
            <a:r>
              <a:rPr lang="en-US" altLang="zh-CN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0</a:t>
            </a:r>
            <a:r>
              <a:rPr lang="zh-CN" altLang="en-US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</a:t>
            </a:r>
            <a:r>
              <a:rPr lang="en-US" altLang="zh-CN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c</a:t>
            </a:r>
            <a:r>
              <a:rPr lang="zh-CN" altLang="en-US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），</a:t>
            </a:r>
            <a:r>
              <a:rPr lang="en-US" altLang="zh-CN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a</a:t>
            </a:r>
            <a:r>
              <a:rPr lang="en-US" altLang="zh-CN" sz="3600" b="1" i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lang="zh-CN" altLang="en-US" sz="3600" b="1" i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、</a:t>
            </a:r>
            <a:r>
              <a:rPr lang="en-US" altLang="zh-CN" sz="3600" b="1" i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b </a:t>
            </a:r>
            <a:r>
              <a:rPr lang="zh-CN" altLang="en-US" sz="3600" b="1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的含义都不变时，推导椭圆的标准方程。</a:t>
            </a:r>
            <a:br>
              <a:rPr kumimoji="0" lang="zh-CN" altLang="en-US" b="1" kern="1200" cap="none" normalizeH="0" baseline="0" noProof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endParaRPr kumimoji="0" lang="zh-CN" altLang="en-US" b="1" kern="1200" cap="none" normalizeH="0" baseline="0" noProof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6245" y="201930"/>
            <a:ext cx="180149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zh-CN" altLang="en-US" sz="4400" b="1" noProof="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  <a:sym typeface="+mn-ea"/>
              </a:rPr>
              <a:t>作业</a:t>
            </a:r>
            <a:endParaRPr lang="zh-CN" altLang="en-US" sz="4400" b="1" noProof="0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charset="-122"/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887470" y="3294380"/>
            <a:ext cx="5857875" cy="827405"/>
          </a:xfrm>
        </p:spPr>
        <p:txBody>
          <a:bodyPr>
            <a:noAutofit/>
          </a:bodyPr>
          <a:lstStyle/>
          <a:p>
            <a:r>
              <a:rPr lang="zh-CN" altLang="en-US" sz="8800" b="1" dirty="0" smtClean="0">
                <a:solidFill>
                  <a:srgbClr val="FF0000"/>
                </a:solidFill>
                <a:effectLst>
                  <a:reflection blurRad="6350" stA="65000" endPos="48000" dist="25400" dir="5400000" sy="-100000" algn="bl" rotWithShape="0"/>
                </a:effectLst>
                <a:latin typeface="黑体" panose="02010609060101010101" charset="-122"/>
                <a:ea typeface="黑体" panose="02010609060101010101" charset="-122"/>
              </a:rPr>
              <a:t>谢谢大家！</a:t>
            </a:r>
            <a:endParaRPr lang="zh-CN" altLang="en-US" sz="8800" b="1" dirty="0" smtClean="0">
              <a:solidFill>
                <a:srgbClr val="FF0000"/>
              </a:solidFill>
              <a:effectLst>
                <a:reflection blurRad="6350" stA="65000" endPos="48000" dist="25400" dir="5400000" sy="-100000" algn="bl" rotWithShape="0"/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19458" name="Picture 2" descr="u=3969415768,4191523881&amp;gp=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11850" y="46355"/>
            <a:ext cx="6158865" cy="3959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3299" name="2006116194542988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363200" y="7173913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3300" name="Text Box 4"/>
          <p:cNvSpPr txBox="1"/>
          <p:nvPr/>
        </p:nvSpPr>
        <p:spPr>
          <a:xfrm>
            <a:off x="624205" y="4005580"/>
            <a:ext cx="10629900" cy="31115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2008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年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9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月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25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日晚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21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时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10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分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04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秒，“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神舟七号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”载人飞船在酒泉卫星发射中心发射升空 ，实现了太空行走，标志着我国航天事业又上了一个新台阶。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问题</a:t>
            </a:r>
            <a:r>
              <a:rPr lang="en-US" altLang="zh-CN" sz="32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：你知道它的运行轨道是什么？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9461" name="AutoShape 5" descr="Img260496936"/>
          <p:cNvSpPr>
            <a:spLocks noChangeAspect="1"/>
          </p:cNvSpPr>
          <p:nvPr/>
        </p:nvSpPr>
        <p:spPr>
          <a:xfrm>
            <a:off x="1633538" y="46038"/>
            <a:ext cx="4762500" cy="328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9462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15" y="45720"/>
            <a:ext cx="5769610" cy="39535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32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83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3299"/>
                </p:tgtEl>
              </p:cMediaNode>
            </p:audio>
          </p:childTnLst>
        </p:cTn>
      </p:par>
    </p:tnLst>
    <p:bldLst>
      <p:bldP spid="1833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21508" name="Picture 3" descr="xin_482090526162743714548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5" y="-635"/>
            <a:ext cx="12174855" cy="68408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1"/>
          <p:cNvSpPr>
            <a:spLocks noGrp="1"/>
          </p:cNvSpPr>
          <p:nvPr>
            <p:ph type="title"/>
          </p:nvPr>
        </p:nvSpPr>
        <p:spPr>
          <a:xfrm>
            <a:off x="1075690" y="1217930"/>
            <a:ext cx="10972800" cy="937260"/>
          </a:xfrm>
        </p:spPr>
        <p:txBody>
          <a:bodyPr vert="horz" wrap="square" lIns="91440" tIns="45720" rIns="91440" bIns="45720" anchor="ctr"/>
          <a:p>
            <a:pPr algn="l"/>
            <a:r>
              <a:rPr lang="zh-CN" altLang="en-US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问题</a:t>
            </a:r>
            <a:r>
              <a:rPr lang="en-US" altLang="zh-CN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：实际生活中你见过的椭圆有哪些？</a:t>
            </a:r>
            <a:endParaRPr lang="zh-CN" altLang="en-US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0185" y="283845"/>
            <a:ext cx="2428240" cy="7683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新课引入</a:t>
            </a:r>
            <a:endParaRPr lang="zh-CN" altLang="en-US" sz="4400" b="1" dirty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pic>
        <p:nvPicPr>
          <p:cNvPr id="6146" name="Picture 2" descr="工艺品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15" y="2046605"/>
            <a:ext cx="3896995" cy="4981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Picture 4" descr="饰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5410" y="2046605"/>
            <a:ext cx="4028440" cy="4981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0" name="Picture 6" descr="未命名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3850" y="2045970"/>
            <a:ext cx="4217670" cy="49822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标题 1"/>
          <p:cNvSpPr>
            <a:spLocks noGrp="1"/>
          </p:cNvSpPr>
          <p:nvPr>
            <p:ph type="title"/>
          </p:nvPr>
        </p:nvSpPr>
        <p:spPr>
          <a:xfrm>
            <a:off x="2805642" y="2857500"/>
            <a:ext cx="10972800" cy="1143000"/>
          </a:xfrm>
        </p:spPr>
        <p:txBody>
          <a:bodyPr vert="horz" wrap="square" lIns="91440" tIns="45720" rIns="91440" bIns="45720" anchor="ctr"/>
          <a:p>
            <a:r>
              <a:rPr lang="zh-CN" altLang="en-US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问题</a:t>
            </a:r>
            <a:r>
              <a:rPr lang="en-US" altLang="zh-CN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altLang="en-US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br>
              <a:rPr lang="en-US" altLang="zh-CN">
                <a:solidFill>
                  <a:schemeClr val="tx1"/>
                </a:solidFill>
              </a:rPr>
            </a:br>
            <a:r>
              <a:rPr lang="zh-CN" altLang="en-US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怎样得到椭圆的定义呢？</a:t>
            </a:r>
            <a:br>
              <a:rPr lang="en-US" altLang="zh-CN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endParaRPr lang="en-US" altLang="zh-CN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标题 1"/>
          <p:cNvSpPr>
            <a:spLocks noGrp="1"/>
          </p:cNvSpPr>
          <p:nvPr>
            <p:ph type="title"/>
          </p:nvPr>
        </p:nvSpPr>
        <p:spPr>
          <a:xfrm>
            <a:off x="1021292" y="2622550"/>
            <a:ext cx="10972800" cy="1143000"/>
          </a:xfrm>
        </p:spPr>
        <p:txBody>
          <a:bodyPr vert="horz" wrap="square" lIns="91440" tIns="45720" rIns="91440" bIns="45720" anchor="ctr"/>
          <a:p>
            <a:pPr algn="l"/>
            <a:r>
              <a:rPr lang="zh-CN" altLang="zh-CN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目标：</a:t>
            </a:r>
            <a:r>
              <a:rPr lang="en-US" altLang="zh-CN" sz="3200" b="1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1.</a:t>
            </a:r>
            <a:r>
              <a:rPr lang="zh-CN" altLang="zh-CN" sz="3200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理解椭圆的定义。</a:t>
            </a:r>
            <a:br>
              <a:rPr lang="zh-CN" altLang="zh-CN" sz="3200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zh-CN" altLang="zh-CN" sz="3200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</a:t>
            </a:r>
            <a:r>
              <a:rPr lang="en-US" altLang="zh-CN" sz="3200" b="1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2.</a:t>
            </a:r>
            <a:r>
              <a:rPr lang="zh-CN" altLang="zh-CN" sz="3200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掌握椭圆的标准方程，提高学生的运算</a:t>
            </a:r>
            <a:r>
              <a:rPr lang="en-US" altLang="zh-CN" sz="3200" b="1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r>
              <a:rPr lang="zh-CN" altLang="zh-CN" sz="3200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能力。</a:t>
            </a:r>
            <a:br>
              <a:rPr lang="zh-CN" altLang="zh-CN" sz="3200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</a:br>
            <a:r>
              <a:rPr lang="zh-CN" altLang="zh-CN" sz="3200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</a:t>
            </a:r>
            <a:r>
              <a:rPr lang="en-US" altLang="zh-CN" sz="3200" b="1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3.</a:t>
            </a:r>
            <a:r>
              <a:rPr lang="zh-CN" altLang="en-US" sz="3200" b="1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图形</a:t>
            </a:r>
            <a:r>
              <a:rPr lang="zh-CN" altLang="zh-CN" sz="3200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实例</a:t>
            </a:r>
            <a:r>
              <a:rPr lang="zh-CN" altLang="zh-CN" sz="3200" b="1" dirty="0"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→</a:t>
            </a:r>
            <a:r>
              <a:rPr lang="zh-CN" altLang="zh-CN" sz="3200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理论</a:t>
            </a:r>
            <a:r>
              <a:rPr lang="en-US" altLang="zh-CN" sz="3200" b="1" dirty="0"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+</a:t>
            </a:r>
            <a:r>
              <a:rPr lang="zh-CN" altLang="zh-CN" sz="3200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实践</a:t>
            </a:r>
            <a:r>
              <a:rPr lang="zh-CN" altLang="zh-CN" sz="3200" b="1" dirty="0"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→</a:t>
            </a:r>
            <a:r>
              <a:rPr lang="zh-CN" altLang="zh-CN" sz="3200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抽象概括</a:t>
            </a:r>
            <a:r>
              <a:rPr lang="zh-CN" altLang="zh-CN" sz="3200" b="1" dirty="0"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→</a:t>
            </a:r>
            <a:r>
              <a:rPr lang="zh-CN" altLang="zh-CN" sz="3200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应用推广。</a:t>
            </a:r>
            <a:br>
              <a:rPr lang="zh-CN" altLang="zh-CN" sz="3200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</a:br>
            <a:br>
              <a:rPr lang="zh-CN" altLang="zh-CN" sz="3200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</a:br>
            <a:r>
              <a:rPr lang="zh-CN" altLang="zh-CN" sz="3200" b="1" dirty="0">
                <a:solidFill>
                  <a:schemeClr val="tx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重点：掌握</a:t>
            </a:r>
            <a:r>
              <a:rPr lang="zh-CN" altLang="zh-CN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椭圆的标准方程。</a:t>
            </a:r>
            <a:br>
              <a:rPr lang="zh-CN" altLang="zh-CN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</a:br>
            <a:r>
              <a:rPr lang="zh-CN" altLang="zh-CN" sz="32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难点：椭圆的标准方程推导。</a:t>
            </a:r>
            <a:endParaRPr lang="zh-CN" altLang="zh-CN" sz="3200" b="1" dirty="0">
              <a:solidFill>
                <a:schemeClr val="tx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830" y="254635"/>
            <a:ext cx="5450205" cy="12604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zh-CN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教学目标与重点、难点</a:t>
            </a:r>
            <a:endParaRPr lang="zh-CN" altLang="en-US" sz="3600" dirty="0">
              <a:solidFill>
                <a:srgbClr val="0000FF"/>
              </a:solidFill>
            </a:endParaRPr>
          </a:p>
          <a:p>
            <a:pPr algn="l"/>
            <a:endParaRPr lang="zh-CN" altLang="en-US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8608391" y="1611520"/>
            <a:ext cx="2127611" cy="4224051"/>
            <a:chOff x="1081206" y="1863093"/>
            <a:chExt cx="2127611" cy="4224051"/>
          </a:xfrm>
          <a:solidFill>
            <a:schemeClr val="accent1">
              <a:lumMod val="50000"/>
            </a:schemeClr>
          </a:solidFill>
        </p:grpSpPr>
        <p:sp>
          <p:nvSpPr>
            <p:cNvPr id="27" name="立方体 26"/>
            <p:cNvSpPr/>
            <p:nvPr/>
          </p:nvSpPr>
          <p:spPr>
            <a:xfrm>
              <a:off x="1081206" y="1863093"/>
              <a:ext cx="2127611" cy="4224051"/>
            </a:xfrm>
            <a:prstGeom prst="cube">
              <a:avLst/>
            </a:prstGeom>
            <a:grpFill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19991" y="2633983"/>
              <a:ext cx="798195" cy="3453130"/>
            </a:xfrm>
            <a:prstGeom prst="rect">
              <a:avLst/>
            </a:prstGeom>
            <a:grp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椭圆曲线应用</a:t>
              </a:r>
              <a:endParaRPr lang="zh-CN" altLang="en-US" sz="40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-10795" y="194945"/>
            <a:ext cx="30873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展示环节</a:t>
            </a:r>
            <a:endParaRPr lang="zh-CN" altLang="en-US" sz="4000" b="1" dirty="0" smtClean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195673" y="1648787"/>
            <a:ext cx="2127611" cy="4224051"/>
            <a:chOff x="1081206" y="1863093"/>
            <a:chExt cx="2127611" cy="4224051"/>
          </a:xfrm>
          <a:solidFill>
            <a:schemeClr val="accent1">
              <a:lumMod val="50000"/>
            </a:schemeClr>
          </a:solidFill>
        </p:grpSpPr>
        <p:sp>
          <p:nvSpPr>
            <p:cNvPr id="16" name="立方体 15"/>
            <p:cNvSpPr/>
            <p:nvPr/>
          </p:nvSpPr>
          <p:spPr>
            <a:xfrm>
              <a:off x="1081206" y="1863093"/>
              <a:ext cx="2127611" cy="4224051"/>
            </a:xfrm>
            <a:prstGeom prst="cube">
              <a:avLst/>
            </a:prstGeom>
            <a:grpFill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22772" y="2672049"/>
              <a:ext cx="798195" cy="3383444"/>
            </a:xfrm>
            <a:prstGeom prst="rect">
              <a:avLst/>
            </a:prstGeom>
            <a:grp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椭圆定义探究</a:t>
              </a:r>
              <a:endParaRPr lang="zh-CN" altLang="en-US" sz="40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656237" y="1648787"/>
            <a:ext cx="2127611" cy="4224051"/>
            <a:chOff x="1081206" y="1863093"/>
            <a:chExt cx="2127611" cy="4224051"/>
          </a:xfrm>
        </p:grpSpPr>
        <p:sp>
          <p:nvSpPr>
            <p:cNvPr id="31" name="立方体 30"/>
            <p:cNvSpPr/>
            <p:nvPr/>
          </p:nvSpPr>
          <p:spPr>
            <a:xfrm>
              <a:off x="1081206" y="1863093"/>
              <a:ext cx="2127611" cy="4224051"/>
            </a:xfrm>
            <a:prstGeom prst="cube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422772" y="2672049"/>
              <a:ext cx="798195" cy="338344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椭圆方程推导</a:t>
              </a:r>
              <a:endParaRPr lang="zh-CN" altLang="en-US" sz="40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116070" y="1648786"/>
            <a:ext cx="2127611" cy="4224051"/>
            <a:chOff x="1081206" y="1863093"/>
            <a:chExt cx="2127611" cy="4224051"/>
          </a:xfrm>
          <a:solidFill>
            <a:schemeClr val="accent1">
              <a:lumMod val="50000"/>
            </a:schemeClr>
          </a:solidFill>
        </p:grpSpPr>
        <p:sp>
          <p:nvSpPr>
            <p:cNvPr id="20" name="立方体 19"/>
            <p:cNvSpPr/>
            <p:nvPr/>
          </p:nvSpPr>
          <p:spPr>
            <a:xfrm>
              <a:off x="1081206" y="1863093"/>
              <a:ext cx="2127611" cy="4224051"/>
            </a:xfrm>
            <a:prstGeom prst="cube">
              <a:avLst/>
            </a:prstGeom>
            <a:grpFill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2772" y="2672049"/>
              <a:ext cx="798195" cy="3383444"/>
            </a:xfrm>
            <a:prstGeom prst="rect">
              <a:avLst/>
            </a:prstGeom>
            <a:grp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4000" b="1" dirty="0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椭圆生成方式</a:t>
              </a:r>
              <a:endParaRPr lang="zh-CN" altLang="en-US" sz="4000" b="1" dirty="0" smtClean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神秘曲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2931</Words>
  <Application>WPS 演示</Application>
  <PresentationFormat>自定义</PresentationFormat>
  <Paragraphs>564</Paragraphs>
  <Slides>34</Slides>
  <Notes>3</Notes>
  <HiddenSlides>0</HiddenSlides>
  <MMClips>5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33</vt:i4>
      </vt:variant>
      <vt:variant>
        <vt:lpstr>幻灯片标题</vt:lpstr>
      </vt:variant>
      <vt:variant>
        <vt:i4>34</vt:i4>
      </vt:variant>
    </vt:vector>
  </HeadingPairs>
  <TitlesOfParts>
    <vt:vector size="86" baseType="lpstr">
      <vt:lpstr>Arial</vt:lpstr>
      <vt:lpstr>宋体</vt:lpstr>
      <vt:lpstr>Wingdings</vt:lpstr>
      <vt:lpstr>黑体</vt:lpstr>
      <vt:lpstr>Arial Unicode MS</vt:lpstr>
      <vt:lpstr>华文仿宋</vt:lpstr>
      <vt:lpstr>微软雅黑</vt:lpstr>
      <vt:lpstr>Arial Unicode MS</vt:lpstr>
      <vt:lpstr>Calibri</vt:lpstr>
      <vt:lpstr>Times New Roman</vt:lpstr>
      <vt:lpstr>Verdana</vt:lpstr>
      <vt:lpstr>华文行楷</vt:lpstr>
      <vt:lpstr>楷体_GB2312</vt:lpstr>
      <vt:lpstr>Lucida Console</vt:lpstr>
      <vt:lpstr>Math1</vt:lpstr>
      <vt:lpstr>仿宋</vt:lpstr>
      <vt:lpstr>新宋体</vt:lpstr>
      <vt:lpstr>Segoe Print</vt:lpstr>
      <vt:lpstr>神秘曲线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Equation.DSMT4</vt:lpstr>
      <vt:lpstr>Equation.DSMT4</vt:lpstr>
      <vt:lpstr>Equation.DSMT4</vt:lpstr>
      <vt:lpstr>Equation.DSMT4</vt:lpstr>
      <vt:lpstr>Equation.3</vt:lpstr>
      <vt:lpstr>Equation.3</vt:lpstr>
      <vt:lpstr>Equation.3</vt:lpstr>
      <vt:lpstr>Equation.3</vt:lpstr>
      <vt:lpstr>Equation.3</vt:lpstr>
      <vt:lpstr>Equation.DSMT4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新课引入</vt:lpstr>
      <vt:lpstr>椭圆及其标准方程 </vt:lpstr>
      <vt:lpstr>PowerPoint 演示文稿</vt:lpstr>
      <vt:lpstr>PowerPoint 演示文稿</vt:lpstr>
      <vt:lpstr>问题2：实际生活中你见过的椭圆有哪些？</vt:lpstr>
      <vt:lpstr>问题3： 怎样得到椭圆的定义呢？ </vt:lpstr>
      <vt:lpstr>目标：1.理解椭圆的定义。       2.掌握椭圆的标准方程，提高学生的运算  能力。       3.图形实例→理论+实践→抽象概括→应用推广。  重点：掌握椭圆的标准方程。 难点：椭圆的标准方程推导。</vt:lpstr>
      <vt:lpstr>PowerPoint 演示文稿</vt:lpstr>
      <vt:lpstr>   圆的定义:平面上到定点的距离等于定长的点的集合叫圆. </vt:lpstr>
      <vt:lpstr>思考： 把一个定点变为两个定点，到两个定点的距离和等于定长的点的轨迹是什么？</vt:lpstr>
      <vt:lpstr>PowerPoint 演示文稿</vt:lpstr>
      <vt:lpstr>PowerPoint 演示文稿</vt:lpstr>
      <vt:lpstr>PowerPoint 演示文稿</vt:lpstr>
      <vt:lpstr>PowerPoint 演示文稿</vt:lpstr>
      <vt:lpstr>问题6：如何得到椭圆的方程？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思考：杰尼西亚的耳朵神奇之处？ </vt:lpstr>
      <vt:lpstr>PowerPoint 演示文稿</vt:lpstr>
      <vt:lpstr>强化练习</vt:lpstr>
      <vt:lpstr>强化练习</vt:lpstr>
      <vt:lpstr>强化练习</vt:lpstr>
      <vt:lpstr>强化练习</vt:lpstr>
      <vt:lpstr>强化练习</vt:lpstr>
      <vt:lpstr>PowerPoint 演示文稿</vt:lpstr>
      <vt:lpstr>    </vt:lpstr>
      <vt:lpstr>    一、书面作业：    1.课本66页例题3     2.P66  习题 1，2，3  二、探究作业 :    当椭圆的焦点在为 y 轴上，且F1、F2的坐标分别为（0，-c）和（0，c），a 、b 的含义都不变时，推导椭圆的标准方程。 </vt:lpstr>
      <vt:lpstr>谢谢大家！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Yiefei Liu</dc:creator>
  <cp:lastModifiedBy>Administrator</cp:lastModifiedBy>
  <cp:revision>481</cp:revision>
  <dcterms:created xsi:type="dcterms:W3CDTF">2016-08-20T05:15:00Z</dcterms:created>
  <dcterms:modified xsi:type="dcterms:W3CDTF">2018-12-11T16:55:58Z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2052-11.1.0.8013</vt:lpwstr>
  </property>
</Properties>
</file>